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00.xml" ContentType="application/vnd.openxmlformats-officedocument.presentationml.slide+xml"/>
  <Override PartName="/ppt/slides/slide320.xml" ContentType="application/vnd.openxmlformats-officedocument.presentationml.slide+xml"/>
  <Override PartName="/ppt/slides/slide330.xml" ContentType="application/vnd.openxmlformats-officedocument.presentationml.slide+xml"/>
  <Override PartName="/ppt/slides/slide340.xml" ContentType="application/vnd.openxmlformats-officedocument.presentationml.slide+xml"/>
  <Override PartName="/ppt/slides/slide350.xml" ContentType="application/vnd.openxmlformats-officedocument.presentationml.slide+xml"/>
  <Override PartName="/ppt/slides/slide360.xml" ContentType="application/vnd.openxmlformats-officedocument.presentationml.slide+xml"/>
  <Override PartName="/ppt/slides/slide370.xml" ContentType="application/vnd.openxmlformats-officedocument.presentationml.slide+xml"/>
  <Override PartName="/ppt/slides/slide380.xml" ContentType="application/vnd.openxmlformats-officedocument.presentationml.slide+xml"/>
  <Override PartName="/ppt/slides/slide390.xml" ContentType="application/vnd.openxmlformats-officedocument.presentationml.slid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Masters/slideMaster20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Layouts/slideLayout1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20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44"/>
  </p:notesMasterIdLst>
  <p:sldIdLst>
    <p:sldId id="324" r:id="rId3"/>
    <p:sldId id="326" r:id="rId4"/>
    <p:sldId id="325" r:id="rId5"/>
    <p:sldId id="327" r:id="rId6"/>
    <p:sldId id="335" r:id="rId7"/>
    <p:sldId id="336" r:id="rId8"/>
    <p:sldId id="328" r:id="rId9"/>
    <p:sldId id="329" r:id="rId10"/>
    <p:sldId id="348" r:id="rId11"/>
    <p:sldId id="293" r:id="rId12"/>
    <p:sldId id="316" r:id="rId13"/>
    <p:sldId id="339" r:id="rId14"/>
    <p:sldId id="338" r:id="rId15"/>
    <p:sldId id="354" r:id="rId16"/>
    <p:sldId id="342" r:id="rId17"/>
    <p:sldId id="343" r:id="rId18"/>
    <p:sldId id="346" r:id="rId19"/>
    <p:sldId id="347" r:id="rId20"/>
    <p:sldId id="357" r:id="rId21"/>
    <p:sldId id="359" r:id="rId22"/>
    <p:sldId id="368" r:id="rId23"/>
    <p:sldId id="369" r:id="rId24"/>
    <p:sldId id="370" r:id="rId25"/>
    <p:sldId id="366" r:id="rId26"/>
    <p:sldId id="375" r:id="rId27"/>
    <p:sldId id="379" r:id="rId28"/>
    <p:sldId id="353" r:id="rId29"/>
    <p:sldId id="371" r:id="rId30"/>
    <p:sldId id="380" r:id="rId31"/>
    <p:sldId id="360" r:id="rId32"/>
    <p:sldId id="361" r:id="rId33"/>
    <p:sldId id="362" r:id="rId34"/>
    <p:sldId id="363" r:id="rId35"/>
    <p:sldId id="364" r:id="rId36"/>
    <p:sldId id="365" r:id="rId37"/>
    <p:sldId id="372" r:id="rId38"/>
    <p:sldId id="373" r:id="rId39"/>
    <p:sldId id="376" r:id="rId40"/>
    <p:sldId id="381" r:id="rId41"/>
    <p:sldId id="382" r:id="rId42"/>
    <p:sldId id="383" r:id="rId43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preet Singh" initials="MS" lastIdx="1" clrIdx="0">
    <p:extLst>
      <p:ext uri="{19B8F6BF-5375-455C-9EA6-DF929625EA0E}">
        <p15:presenceInfo xmlns:p15="http://schemas.microsoft.com/office/powerpoint/2012/main" userId="4dad22c45c6eb08b" providerId="Windows Live"/>
      </p:ext>
    </p:extLst>
  </p:cmAuthor>
  <p:cmAuthor id="2" name="Mortha, Jnapika" initials="MJ" lastIdx="1" clrIdx="1">
    <p:extLst>
      <p:ext uri="{19B8F6BF-5375-455C-9EA6-DF929625EA0E}">
        <p15:presenceInfo xmlns:p15="http://schemas.microsoft.com/office/powerpoint/2012/main" userId="Mortha, Jnap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BC631"/>
    <a:srgbClr val="439D45"/>
    <a:srgbClr val="146EB4"/>
    <a:srgbClr val="E94C39"/>
    <a:srgbClr val="222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892B0-90AF-4177-94EC-5E4F4D5C3F04}" v="2" dt="2021-10-03T21:38:20.355"/>
    <p1510:client id="{2F19C8CF-1932-4F39-A2C2-17BC456C4C2A}" v="7477" dt="2021-10-03T21:25:12.777"/>
    <p1510:client id="{A3FF3DA8-66D1-4368-8A60-491B7C4D7B1D}" v="90" dt="2021-10-03T21:49:43.149"/>
    <p1510:client id="{A9BF5675-DEE0-455A-8078-82B37E575BAD}" v="2" dt="2021-10-03T05:39:32.198"/>
    <p1510:client id="{B5A3808B-2F4C-4712-A4AC-1EC0C0C63AE9}" v="6" dt="2021-10-03T21:34:48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796" autoAdjust="0"/>
  </p:normalViewPr>
  <p:slideViewPr>
    <p:cSldViewPr snapToGrid="0">
      <p:cViewPr varScale="1">
        <p:scale>
          <a:sx n="81" d="100"/>
          <a:sy n="81" d="100"/>
        </p:scale>
        <p:origin x="7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9B7E3-2DD6-45FD-A78D-89C0D8F84007}" type="datetimeFigureOut">
              <a:rPr lang="en-NG" smtClean="0"/>
              <a:t>10/03/2021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4FA15-3781-4B62-A26D-D27AD787BD7B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04351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FA15-3781-4B62-A26D-D27AD787BD7B}" type="slidenum">
              <a:rPr lang="en-NG" smtClean="0"/>
              <a:t>4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8595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4606 orders of 138M delivered</a:t>
            </a:r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F60D63-9350-4E9E-AA86-72F70A654D2D}" type="slidenum">
              <a:rPr kumimoji="0" lang="en-N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N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10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FA15-3781-4B62-A26D-D27AD787BD7B}" type="slidenum">
              <a:rPr lang="en-NG" smtClean="0"/>
              <a:t>11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929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 change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FA15-3781-4B62-A26D-D27AD787BD7B}" type="slidenum">
              <a:rPr lang="en-NG" smtClean="0"/>
              <a:t>12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5930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Temprary</a:t>
            </a:r>
            <a:r>
              <a:rPr lang="en-US" dirty="0"/>
              <a:t> </a:t>
            </a:r>
            <a:r>
              <a:rPr lang="en-US" dirty="0" err="1"/>
              <a:t>emplyee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FA15-3781-4B62-A26D-D27AD787BD7B}" type="slidenum">
              <a:rPr lang="en-NG" smtClean="0"/>
              <a:t>13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0835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Walmart should Ramp up should create Gift bundles in second half of the year and create more occasions to buy in first half.</a:t>
            </a:r>
          </a:p>
          <a:p>
            <a:r>
              <a:rPr lang="en-US" dirty="0"/>
              <a:t>Something similar to black </a:t>
            </a:r>
            <a:r>
              <a:rPr lang="en-US" dirty="0" err="1"/>
              <a:t>friday</a:t>
            </a:r>
          </a:p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FA15-3781-4B62-A26D-D27AD787BD7B}" type="slidenum">
              <a:rPr lang="en-NG" smtClean="0"/>
              <a:t>14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2454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no holiday week, promote bulk buying by providing free delivery service on orders above certain limit.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holiday season, promote bulk buying by providing store points.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FA15-3781-4B62-A26D-D27AD787BD7B}" type="slidenum">
              <a:rPr lang="en-NG" smtClean="0"/>
              <a:t>16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52282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Costco.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FA15-3781-4B62-A26D-D27AD787BD7B}" type="slidenum">
              <a:rPr lang="en-NG" smtClean="0"/>
              <a:t>19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08768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 change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4FA15-3781-4B62-A26D-D27AD787BD7B}" type="slidenum">
              <a:rPr lang="en-NG" smtClean="0"/>
              <a:t>20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833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2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5432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54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13956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1395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624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38905-B0EB-4463-BFEC-935EDECE3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321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38905-B0EB-4463-BFEC-935EDECE3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3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2875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28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55629D6-D5F0-448C-88C7-55FF3219B7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841774" cy="6858000"/>
          </a:xfrm>
          <a:custGeom>
            <a:avLst/>
            <a:gdLst>
              <a:gd name="connsiteX0" fmla="*/ 0 w 5841774"/>
              <a:gd name="connsiteY0" fmla="*/ 0 h 6858000"/>
              <a:gd name="connsiteX1" fmla="*/ 4910325 w 5841774"/>
              <a:gd name="connsiteY1" fmla="*/ 0 h 6858000"/>
              <a:gd name="connsiteX2" fmla="*/ 5023249 w 5841774"/>
              <a:gd name="connsiteY2" fmla="*/ 196392 h 6858000"/>
              <a:gd name="connsiteX3" fmla="*/ 5841774 w 5841774"/>
              <a:gd name="connsiteY3" fmla="*/ 3429000 h 6858000"/>
              <a:gd name="connsiteX4" fmla="*/ 5023249 w 5841774"/>
              <a:gd name="connsiteY4" fmla="*/ 6661609 h 6858000"/>
              <a:gd name="connsiteX5" fmla="*/ 4910325 w 5841774"/>
              <a:gd name="connsiteY5" fmla="*/ 6858000 h 6858000"/>
              <a:gd name="connsiteX6" fmla="*/ 0 w 58417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774" h="6858000">
                <a:moveTo>
                  <a:pt x="0" y="0"/>
                </a:moveTo>
                <a:lnTo>
                  <a:pt x="4910325" y="0"/>
                </a:lnTo>
                <a:lnTo>
                  <a:pt x="5023249" y="196392"/>
                </a:lnTo>
                <a:cubicBezTo>
                  <a:pt x="5545260" y="1157327"/>
                  <a:pt x="5841774" y="2258536"/>
                  <a:pt x="5841774" y="3429000"/>
                </a:cubicBezTo>
                <a:cubicBezTo>
                  <a:pt x="5841774" y="4599464"/>
                  <a:pt x="5545260" y="5700674"/>
                  <a:pt x="5023249" y="6661609"/>
                </a:cubicBezTo>
                <a:lnTo>
                  <a:pt x="49103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1826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55629D6-D5F0-448C-88C7-55FF3219B7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841774" cy="6858000"/>
          </a:xfrm>
          <a:custGeom>
            <a:avLst/>
            <a:gdLst>
              <a:gd name="connsiteX0" fmla="*/ 0 w 5841774"/>
              <a:gd name="connsiteY0" fmla="*/ 0 h 6858000"/>
              <a:gd name="connsiteX1" fmla="*/ 4910325 w 5841774"/>
              <a:gd name="connsiteY1" fmla="*/ 0 h 6858000"/>
              <a:gd name="connsiteX2" fmla="*/ 5023249 w 5841774"/>
              <a:gd name="connsiteY2" fmla="*/ 196392 h 6858000"/>
              <a:gd name="connsiteX3" fmla="*/ 5841774 w 5841774"/>
              <a:gd name="connsiteY3" fmla="*/ 3429000 h 6858000"/>
              <a:gd name="connsiteX4" fmla="*/ 5023249 w 5841774"/>
              <a:gd name="connsiteY4" fmla="*/ 6661609 h 6858000"/>
              <a:gd name="connsiteX5" fmla="*/ 4910325 w 5841774"/>
              <a:gd name="connsiteY5" fmla="*/ 6858000 h 6858000"/>
              <a:gd name="connsiteX6" fmla="*/ 0 w 58417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774" h="6858000">
                <a:moveTo>
                  <a:pt x="0" y="0"/>
                </a:moveTo>
                <a:lnTo>
                  <a:pt x="4910325" y="0"/>
                </a:lnTo>
                <a:lnTo>
                  <a:pt x="5023249" y="196392"/>
                </a:lnTo>
                <a:cubicBezTo>
                  <a:pt x="5545260" y="1157327"/>
                  <a:pt x="5841774" y="2258536"/>
                  <a:pt x="5841774" y="3429000"/>
                </a:cubicBezTo>
                <a:cubicBezTo>
                  <a:pt x="5841774" y="4599464"/>
                  <a:pt x="5545260" y="5700674"/>
                  <a:pt x="5023249" y="6661609"/>
                </a:cubicBezTo>
                <a:lnTo>
                  <a:pt x="49103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18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6A8E12-98C5-4836-8907-AF6C39C340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8034" y="1"/>
            <a:ext cx="5883967" cy="3726074"/>
          </a:xfrm>
          <a:custGeom>
            <a:avLst/>
            <a:gdLst>
              <a:gd name="connsiteX0" fmla="*/ 0 w 5883967"/>
              <a:gd name="connsiteY0" fmla="*/ 0 h 3726074"/>
              <a:gd name="connsiteX1" fmla="*/ 5883967 w 5883967"/>
              <a:gd name="connsiteY1" fmla="*/ 0 h 3726074"/>
              <a:gd name="connsiteX2" fmla="*/ 5883967 w 5883967"/>
              <a:gd name="connsiteY2" fmla="*/ 3591230 h 3726074"/>
              <a:gd name="connsiteX3" fmla="*/ 5863484 w 5883967"/>
              <a:gd name="connsiteY3" fmla="*/ 3596347 h 3726074"/>
              <a:gd name="connsiteX4" fmla="*/ 1273931 w 5883967"/>
              <a:gd name="connsiteY4" fmla="*/ 2331329 h 3726074"/>
              <a:gd name="connsiteX5" fmla="*/ 46283 w 5883967"/>
              <a:gd name="connsiteY5" fmla="*/ 193583 h 37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3967" h="3726074">
                <a:moveTo>
                  <a:pt x="0" y="0"/>
                </a:moveTo>
                <a:lnTo>
                  <a:pt x="5883967" y="0"/>
                </a:lnTo>
                <a:lnTo>
                  <a:pt x="5883967" y="3591230"/>
                </a:lnTo>
                <a:lnTo>
                  <a:pt x="5863484" y="3596347"/>
                </a:lnTo>
                <a:cubicBezTo>
                  <a:pt x="4226191" y="3964840"/>
                  <a:pt x="2492473" y="3549871"/>
                  <a:pt x="1273931" y="2331329"/>
                </a:cubicBezTo>
                <a:cubicBezTo>
                  <a:pt x="664660" y="1722057"/>
                  <a:pt x="256282" y="983992"/>
                  <a:pt x="46283" y="193583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671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6A8E12-98C5-4836-8907-AF6C39C340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8034" y="1"/>
            <a:ext cx="5883967" cy="3726074"/>
          </a:xfrm>
          <a:custGeom>
            <a:avLst/>
            <a:gdLst>
              <a:gd name="connsiteX0" fmla="*/ 0 w 5883967"/>
              <a:gd name="connsiteY0" fmla="*/ 0 h 3726074"/>
              <a:gd name="connsiteX1" fmla="*/ 5883967 w 5883967"/>
              <a:gd name="connsiteY1" fmla="*/ 0 h 3726074"/>
              <a:gd name="connsiteX2" fmla="*/ 5883967 w 5883967"/>
              <a:gd name="connsiteY2" fmla="*/ 3591230 h 3726074"/>
              <a:gd name="connsiteX3" fmla="*/ 5863484 w 5883967"/>
              <a:gd name="connsiteY3" fmla="*/ 3596347 h 3726074"/>
              <a:gd name="connsiteX4" fmla="*/ 1273931 w 5883967"/>
              <a:gd name="connsiteY4" fmla="*/ 2331329 h 3726074"/>
              <a:gd name="connsiteX5" fmla="*/ 46283 w 5883967"/>
              <a:gd name="connsiteY5" fmla="*/ 193583 h 37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3967" h="3726074">
                <a:moveTo>
                  <a:pt x="0" y="0"/>
                </a:moveTo>
                <a:lnTo>
                  <a:pt x="5883967" y="0"/>
                </a:lnTo>
                <a:lnTo>
                  <a:pt x="5883967" y="3591230"/>
                </a:lnTo>
                <a:lnTo>
                  <a:pt x="5863484" y="3596347"/>
                </a:lnTo>
                <a:cubicBezTo>
                  <a:pt x="4226191" y="3964840"/>
                  <a:pt x="2492473" y="3549871"/>
                  <a:pt x="1273931" y="2331329"/>
                </a:cubicBezTo>
                <a:cubicBezTo>
                  <a:pt x="664660" y="1722057"/>
                  <a:pt x="256282" y="983992"/>
                  <a:pt x="46283" y="193583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6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35982B-93D6-4969-9B9C-861532695B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1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1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813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35982B-93D6-4969-9B9C-861532695B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1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1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8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F4D2C2-459A-4BC6-96D5-42625E2661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0376103" cy="5746631"/>
          </a:xfrm>
          <a:custGeom>
            <a:avLst/>
            <a:gdLst>
              <a:gd name="connsiteX0" fmla="*/ 0 w 10376103"/>
              <a:gd name="connsiteY0" fmla="*/ 0 h 5746631"/>
              <a:gd name="connsiteX1" fmla="*/ 10376103 w 10376103"/>
              <a:gd name="connsiteY1" fmla="*/ 0 h 5746631"/>
              <a:gd name="connsiteX2" fmla="*/ 10287427 w 10376103"/>
              <a:gd name="connsiteY2" fmla="*/ 312275 h 5746631"/>
              <a:gd name="connsiteX3" fmla="*/ 2900846 w 10376103"/>
              <a:gd name="connsiteY3" fmla="*/ 5746631 h 5746631"/>
              <a:gd name="connsiteX4" fmla="*/ 241534 w 10376103"/>
              <a:gd name="connsiteY4" fmla="*/ 5277316 h 5746631"/>
              <a:gd name="connsiteX5" fmla="*/ 0 w 10376103"/>
              <a:gd name="connsiteY5" fmla="*/ 5182082 h 574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76103" h="5746631">
                <a:moveTo>
                  <a:pt x="0" y="0"/>
                </a:moveTo>
                <a:lnTo>
                  <a:pt x="10376103" y="0"/>
                </a:lnTo>
                <a:lnTo>
                  <a:pt x="10287427" y="312275"/>
                </a:lnTo>
                <a:cubicBezTo>
                  <a:pt x="9308176" y="3460666"/>
                  <a:pt x="6371469" y="5746631"/>
                  <a:pt x="2900846" y="5746631"/>
                </a:cubicBezTo>
                <a:cubicBezTo>
                  <a:pt x="1966448" y="5746631"/>
                  <a:pt x="1070750" y="5580933"/>
                  <a:pt x="241534" y="5277316"/>
                </a:cubicBezTo>
                <a:lnTo>
                  <a:pt x="0" y="518208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282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F4D2C2-459A-4BC6-96D5-42625E2661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0376103" cy="5746631"/>
          </a:xfrm>
          <a:custGeom>
            <a:avLst/>
            <a:gdLst>
              <a:gd name="connsiteX0" fmla="*/ 0 w 10376103"/>
              <a:gd name="connsiteY0" fmla="*/ 0 h 5746631"/>
              <a:gd name="connsiteX1" fmla="*/ 10376103 w 10376103"/>
              <a:gd name="connsiteY1" fmla="*/ 0 h 5746631"/>
              <a:gd name="connsiteX2" fmla="*/ 10287427 w 10376103"/>
              <a:gd name="connsiteY2" fmla="*/ 312275 h 5746631"/>
              <a:gd name="connsiteX3" fmla="*/ 2900846 w 10376103"/>
              <a:gd name="connsiteY3" fmla="*/ 5746631 h 5746631"/>
              <a:gd name="connsiteX4" fmla="*/ 241534 w 10376103"/>
              <a:gd name="connsiteY4" fmla="*/ 5277316 h 5746631"/>
              <a:gd name="connsiteX5" fmla="*/ 0 w 10376103"/>
              <a:gd name="connsiteY5" fmla="*/ 5182082 h 574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76103" h="5746631">
                <a:moveTo>
                  <a:pt x="0" y="0"/>
                </a:moveTo>
                <a:lnTo>
                  <a:pt x="10376103" y="0"/>
                </a:lnTo>
                <a:lnTo>
                  <a:pt x="10287427" y="312275"/>
                </a:lnTo>
                <a:cubicBezTo>
                  <a:pt x="9308176" y="3460666"/>
                  <a:pt x="6371469" y="5746631"/>
                  <a:pt x="2900846" y="5746631"/>
                </a:cubicBezTo>
                <a:cubicBezTo>
                  <a:pt x="1966448" y="5746631"/>
                  <a:pt x="1070750" y="5580933"/>
                  <a:pt x="241534" y="5277316"/>
                </a:cubicBezTo>
                <a:lnTo>
                  <a:pt x="0" y="518208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28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3E732B-D90F-40B4-AB92-289CE6F59B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89828"/>
          </a:xfrm>
          <a:custGeom>
            <a:avLst/>
            <a:gdLst>
              <a:gd name="connsiteX0" fmla="*/ 0 w 12192000"/>
              <a:gd name="connsiteY0" fmla="*/ 0 h 5489828"/>
              <a:gd name="connsiteX1" fmla="*/ 12192000 w 12192000"/>
              <a:gd name="connsiteY1" fmla="*/ 0 h 5489828"/>
              <a:gd name="connsiteX2" fmla="*/ 12192000 w 12192000"/>
              <a:gd name="connsiteY2" fmla="*/ 2628057 h 5489828"/>
              <a:gd name="connsiteX3" fmla="*/ 11962081 w 12192000"/>
              <a:gd name="connsiteY3" fmla="*/ 2893485 h 5489828"/>
              <a:gd name="connsiteX4" fmla="*/ 6096000 w 12192000"/>
              <a:gd name="connsiteY4" fmla="*/ 5489828 h 5489828"/>
              <a:gd name="connsiteX5" fmla="*/ 229920 w 12192000"/>
              <a:gd name="connsiteY5" fmla="*/ 2893485 h 5489828"/>
              <a:gd name="connsiteX6" fmla="*/ 0 w 12192000"/>
              <a:gd name="connsiteY6" fmla="*/ 2628057 h 54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89828">
                <a:moveTo>
                  <a:pt x="0" y="0"/>
                </a:moveTo>
                <a:lnTo>
                  <a:pt x="12192000" y="0"/>
                </a:lnTo>
                <a:lnTo>
                  <a:pt x="12192000" y="2628057"/>
                </a:lnTo>
                <a:lnTo>
                  <a:pt x="11962081" y="2893485"/>
                </a:lnTo>
                <a:cubicBezTo>
                  <a:pt x="10512414" y="4488473"/>
                  <a:pt x="8421146" y="5489828"/>
                  <a:pt x="6096000" y="5489828"/>
                </a:cubicBezTo>
                <a:cubicBezTo>
                  <a:pt x="3770854" y="5489828"/>
                  <a:pt x="1679587" y="4488473"/>
                  <a:pt x="229920" y="2893485"/>
                </a:cubicBezTo>
                <a:lnTo>
                  <a:pt x="0" y="262805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2625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3E732B-D90F-40B4-AB92-289CE6F59B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89828"/>
          </a:xfrm>
          <a:custGeom>
            <a:avLst/>
            <a:gdLst>
              <a:gd name="connsiteX0" fmla="*/ 0 w 12192000"/>
              <a:gd name="connsiteY0" fmla="*/ 0 h 5489828"/>
              <a:gd name="connsiteX1" fmla="*/ 12192000 w 12192000"/>
              <a:gd name="connsiteY1" fmla="*/ 0 h 5489828"/>
              <a:gd name="connsiteX2" fmla="*/ 12192000 w 12192000"/>
              <a:gd name="connsiteY2" fmla="*/ 2628057 h 5489828"/>
              <a:gd name="connsiteX3" fmla="*/ 11962081 w 12192000"/>
              <a:gd name="connsiteY3" fmla="*/ 2893485 h 5489828"/>
              <a:gd name="connsiteX4" fmla="*/ 6096000 w 12192000"/>
              <a:gd name="connsiteY4" fmla="*/ 5489828 h 5489828"/>
              <a:gd name="connsiteX5" fmla="*/ 229920 w 12192000"/>
              <a:gd name="connsiteY5" fmla="*/ 2893485 h 5489828"/>
              <a:gd name="connsiteX6" fmla="*/ 0 w 12192000"/>
              <a:gd name="connsiteY6" fmla="*/ 2628057 h 54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89828">
                <a:moveTo>
                  <a:pt x="0" y="0"/>
                </a:moveTo>
                <a:lnTo>
                  <a:pt x="12192000" y="0"/>
                </a:lnTo>
                <a:lnTo>
                  <a:pt x="12192000" y="2628057"/>
                </a:lnTo>
                <a:lnTo>
                  <a:pt x="11962081" y="2893485"/>
                </a:lnTo>
                <a:cubicBezTo>
                  <a:pt x="10512414" y="4488473"/>
                  <a:pt x="8421146" y="5489828"/>
                  <a:pt x="6096000" y="5489828"/>
                </a:cubicBezTo>
                <a:cubicBezTo>
                  <a:pt x="3770854" y="5489828"/>
                  <a:pt x="1679587" y="4488473"/>
                  <a:pt x="229920" y="2893485"/>
                </a:cubicBezTo>
                <a:lnTo>
                  <a:pt x="0" y="262805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26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4260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4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38905-B0EB-4463-BFEC-935EDECE3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3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15997-6C71-43F1-B2F6-D95AEBD8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4C727-4FE8-4471-A5AD-07D2FF71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3AC5-E673-4C97-82C7-7C9079CD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666B-0E8C-46C0-9C50-CF83D039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202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15997-6C71-43F1-B2F6-D95AEBD8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4C727-4FE8-4471-A5AD-07D2FF71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3AC5-E673-4C97-82C7-7C9079CD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666B-0E8C-46C0-9C50-CF83D039A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2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38905-B0EB-4463-BFEC-935EDECE3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645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64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55629D6-D5F0-448C-88C7-55FF3219B7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841774" cy="6858000"/>
          </a:xfrm>
          <a:custGeom>
            <a:avLst/>
            <a:gdLst>
              <a:gd name="connsiteX0" fmla="*/ 0 w 5841774"/>
              <a:gd name="connsiteY0" fmla="*/ 0 h 6858000"/>
              <a:gd name="connsiteX1" fmla="*/ 4910325 w 5841774"/>
              <a:gd name="connsiteY1" fmla="*/ 0 h 6858000"/>
              <a:gd name="connsiteX2" fmla="*/ 5023249 w 5841774"/>
              <a:gd name="connsiteY2" fmla="*/ 196392 h 6858000"/>
              <a:gd name="connsiteX3" fmla="*/ 5841774 w 5841774"/>
              <a:gd name="connsiteY3" fmla="*/ 3429000 h 6858000"/>
              <a:gd name="connsiteX4" fmla="*/ 5023249 w 5841774"/>
              <a:gd name="connsiteY4" fmla="*/ 6661609 h 6858000"/>
              <a:gd name="connsiteX5" fmla="*/ 4910325 w 5841774"/>
              <a:gd name="connsiteY5" fmla="*/ 6858000 h 6858000"/>
              <a:gd name="connsiteX6" fmla="*/ 0 w 58417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774" h="6858000">
                <a:moveTo>
                  <a:pt x="0" y="0"/>
                </a:moveTo>
                <a:lnTo>
                  <a:pt x="4910325" y="0"/>
                </a:lnTo>
                <a:lnTo>
                  <a:pt x="5023249" y="196392"/>
                </a:lnTo>
                <a:cubicBezTo>
                  <a:pt x="5545260" y="1157327"/>
                  <a:pt x="5841774" y="2258536"/>
                  <a:pt x="5841774" y="3429000"/>
                </a:cubicBezTo>
                <a:cubicBezTo>
                  <a:pt x="5841774" y="4599464"/>
                  <a:pt x="5545260" y="5700674"/>
                  <a:pt x="5023249" y="6661609"/>
                </a:cubicBezTo>
                <a:lnTo>
                  <a:pt x="49103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285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55629D6-D5F0-448C-88C7-55FF3219B7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841774" cy="6858000"/>
          </a:xfrm>
          <a:custGeom>
            <a:avLst/>
            <a:gdLst>
              <a:gd name="connsiteX0" fmla="*/ 0 w 5841774"/>
              <a:gd name="connsiteY0" fmla="*/ 0 h 6858000"/>
              <a:gd name="connsiteX1" fmla="*/ 4910325 w 5841774"/>
              <a:gd name="connsiteY1" fmla="*/ 0 h 6858000"/>
              <a:gd name="connsiteX2" fmla="*/ 5023249 w 5841774"/>
              <a:gd name="connsiteY2" fmla="*/ 196392 h 6858000"/>
              <a:gd name="connsiteX3" fmla="*/ 5841774 w 5841774"/>
              <a:gd name="connsiteY3" fmla="*/ 3429000 h 6858000"/>
              <a:gd name="connsiteX4" fmla="*/ 5023249 w 5841774"/>
              <a:gd name="connsiteY4" fmla="*/ 6661609 h 6858000"/>
              <a:gd name="connsiteX5" fmla="*/ 4910325 w 5841774"/>
              <a:gd name="connsiteY5" fmla="*/ 6858000 h 6858000"/>
              <a:gd name="connsiteX6" fmla="*/ 0 w 584177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774" h="6858000">
                <a:moveTo>
                  <a:pt x="0" y="0"/>
                </a:moveTo>
                <a:lnTo>
                  <a:pt x="4910325" y="0"/>
                </a:lnTo>
                <a:lnTo>
                  <a:pt x="5023249" y="196392"/>
                </a:lnTo>
                <a:cubicBezTo>
                  <a:pt x="5545260" y="1157327"/>
                  <a:pt x="5841774" y="2258536"/>
                  <a:pt x="5841774" y="3429000"/>
                </a:cubicBezTo>
                <a:cubicBezTo>
                  <a:pt x="5841774" y="4599464"/>
                  <a:pt x="5545260" y="5700674"/>
                  <a:pt x="5023249" y="6661609"/>
                </a:cubicBezTo>
                <a:lnTo>
                  <a:pt x="49103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2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6A8E12-98C5-4836-8907-AF6C39C340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8034" y="1"/>
            <a:ext cx="5883967" cy="3726074"/>
          </a:xfrm>
          <a:custGeom>
            <a:avLst/>
            <a:gdLst>
              <a:gd name="connsiteX0" fmla="*/ 0 w 5883967"/>
              <a:gd name="connsiteY0" fmla="*/ 0 h 3726074"/>
              <a:gd name="connsiteX1" fmla="*/ 5883967 w 5883967"/>
              <a:gd name="connsiteY1" fmla="*/ 0 h 3726074"/>
              <a:gd name="connsiteX2" fmla="*/ 5883967 w 5883967"/>
              <a:gd name="connsiteY2" fmla="*/ 3591230 h 3726074"/>
              <a:gd name="connsiteX3" fmla="*/ 5863484 w 5883967"/>
              <a:gd name="connsiteY3" fmla="*/ 3596347 h 3726074"/>
              <a:gd name="connsiteX4" fmla="*/ 1273931 w 5883967"/>
              <a:gd name="connsiteY4" fmla="*/ 2331329 h 3726074"/>
              <a:gd name="connsiteX5" fmla="*/ 46283 w 5883967"/>
              <a:gd name="connsiteY5" fmla="*/ 193583 h 37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3967" h="3726074">
                <a:moveTo>
                  <a:pt x="0" y="0"/>
                </a:moveTo>
                <a:lnTo>
                  <a:pt x="5883967" y="0"/>
                </a:lnTo>
                <a:lnTo>
                  <a:pt x="5883967" y="3591230"/>
                </a:lnTo>
                <a:lnTo>
                  <a:pt x="5863484" y="3596347"/>
                </a:lnTo>
                <a:cubicBezTo>
                  <a:pt x="4226191" y="3964840"/>
                  <a:pt x="2492473" y="3549871"/>
                  <a:pt x="1273931" y="2331329"/>
                </a:cubicBezTo>
                <a:cubicBezTo>
                  <a:pt x="664660" y="1722057"/>
                  <a:pt x="256282" y="983992"/>
                  <a:pt x="46283" y="193583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333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6A8E12-98C5-4836-8907-AF6C39C340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8034" y="1"/>
            <a:ext cx="5883967" cy="3726074"/>
          </a:xfrm>
          <a:custGeom>
            <a:avLst/>
            <a:gdLst>
              <a:gd name="connsiteX0" fmla="*/ 0 w 5883967"/>
              <a:gd name="connsiteY0" fmla="*/ 0 h 3726074"/>
              <a:gd name="connsiteX1" fmla="*/ 5883967 w 5883967"/>
              <a:gd name="connsiteY1" fmla="*/ 0 h 3726074"/>
              <a:gd name="connsiteX2" fmla="*/ 5883967 w 5883967"/>
              <a:gd name="connsiteY2" fmla="*/ 3591230 h 3726074"/>
              <a:gd name="connsiteX3" fmla="*/ 5863484 w 5883967"/>
              <a:gd name="connsiteY3" fmla="*/ 3596347 h 3726074"/>
              <a:gd name="connsiteX4" fmla="*/ 1273931 w 5883967"/>
              <a:gd name="connsiteY4" fmla="*/ 2331329 h 3726074"/>
              <a:gd name="connsiteX5" fmla="*/ 46283 w 5883967"/>
              <a:gd name="connsiteY5" fmla="*/ 193583 h 372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3967" h="3726074">
                <a:moveTo>
                  <a:pt x="0" y="0"/>
                </a:moveTo>
                <a:lnTo>
                  <a:pt x="5883967" y="0"/>
                </a:lnTo>
                <a:lnTo>
                  <a:pt x="5883967" y="3591230"/>
                </a:lnTo>
                <a:lnTo>
                  <a:pt x="5863484" y="3596347"/>
                </a:lnTo>
                <a:cubicBezTo>
                  <a:pt x="4226191" y="3964840"/>
                  <a:pt x="2492473" y="3549871"/>
                  <a:pt x="1273931" y="2331329"/>
                </a:cubicBezTo>
                <a:cubicBezTo>
                  <a:pt x="664660" y="1722057"/>
                  <a:pt x="256282" y="983992"/>
                  <a:pt x="46283" y="193583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3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35982B-93D6-4969-9B9C-861532695B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1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1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671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35982B-93D6-4969-9B9C-861532695B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1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1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67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F4D2C2-459A-4BC6-96D5-42625E2661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0376103" cy="5746631"/>
          </a:xfrm>
          <a:custGeom>
            <a:avLst/>
            <a:gdLst>
              <a:gd name="connsiteX0" fmla="*/ 0 w 10376103"/>
              <a:gd name="connsiteY0" fmla="*/ 0 h 5746631"/>
              <a:gd name="connsiteX1" fmla="*/ 10376103 w 10376103"/>
              <a:gd name="connsiteY1" fmla="*/ 0 h 5746631"/>
              <a:gd name="connsiteX2" fmla="*/ 10287427 w 10376103"/>
              <a:gd name="connsiteY2" fmla="*/ 312275 h 5746631"/>
              <a:gd name="connsiteX3" fmla="*/ 2900846 w 10376103"/>
              <a:gd name="connsiteY3" fmla="*/ 5746631 h 5746631"/>
              <a:gd name="connsiteX4" fmla="*/ 241534 w 10376103"/>
              <a:gd name="connsiteY4" fmla="*/ 5277316 h 5746631"/>
              <a:gd name="connsiteX5" fmla="*/ 0 w 10376103"/>
              <a:gd name="connsiteY5" fmla="*/ 5182082 h 574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76103" h="5746631">
                <a:moveTo>
                  <a:pt x="0" y="0"/>
                </a:moveTo>
                <a:lnTo>
                  <a:pt x="10376103" y="0"/>
                </a:lnTo>
                <a:lnTo>
                  <a:pt x="10287427" y="312275"/>
                </a:lnTo>
                <a:cubicBezTo>
                  <a:pt x="9308176" y="3460666"/>
                  <a:pt x="6371469" y="5746631"/>
                  <a:pt x="2900846" y="5746631"/>
                </a:cubicBezTo>
                <a:cubicBezTo>
                  <a:pt x="1966448" y="5746631"/>
                  <a:pt x="1070750" y="5580933"/>
                  <a:pt x="241534" y="5277316"/>
                </a:cubicBezTo>
                <a:lnTo>
                  <a:pt x="0" y="518208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03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F4D2C2-459A-4BC6-96D5-42625E2661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0376103" cy="5746631"/>
          </a:xfrm>
          <a:custGeom>
            <a:avLst/>
            <a:gdLst>
              <a:gd name="connsiteX0" fmla="*/ 0 w 10376103"/>
              <a:gd name="connsiteY0" fmla="*/ 0 h 5746631"/>
              <a:gd name="connsiteX1" fmla="*/ 10376103 w 10376103"/>
              <a:gd name="connsiteY1" fmla="*/ 0 h 5746631"/>
              <a:gd name="connsiteX2" fmla="*/ 10287427 w 10376103"/>
              <a:gd name="connsiteY2" fmla="*/ 312275 h 5746631"/>
              <a:gd name="connsiteX3" fmla="*/ 2900846 w 10376103"/>
              <a:gd name="connsiteY3" fmla="*/ 5746631 h 5746631"/>
              <a:gd name="connsiteX4" fmla="*/ 241534 w 10376103"/>
              <a:gd name="connsiteY4" fmla="*/ 5277316 h 5746631"/>
              <a:gd name="connsiteX5" fmla="*/ 0 w 10376103"/>
              <a:gd name="connsiteY5" fmla="*/ 5182082 h 574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76103" h="5746631">
                <a:moveTo>
                  <a:pt x="0" y="0"/>
                </a:moveTo>
                <a:lnTo>
                  <a:pt x="10376103" y="0"/>
                </a:lnTo>
                <a:lnTo>
                  <a:pt x="10287427" y="312275"/>
                </a:lnTo>
                <a:cubicBezTo>
                  <a:pt x="9308176" y="3460666"/>
                  <a:pt x="6371469" y="5746631"/>
                  <a:pt x="2900846" y="5746631"/>
                </a:cubicBezTo>
                <a:cubicBezTo>
                  <a:pt x="1966448" y="5746631"/>
                  <a:pt x="1070750" y="5580933"/>
                  <a:pt x="241534" y="5277316"/>
                </a:cubicBezTo>
                <a:lnTo>
                  <a:pt x="0" y="5182082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3E732B-D90F-40B4-AB92-289CE6F59B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89828"/>
          </a:xfrm>
          <a:custGeom>
            <a:avLst/>
            <a:gdLst>
              <a:gd name="connsiteX0" fmla="*/ 0 w 12192000"/>
              <a:gd name="connsiteY0" fmla="*/ 0 h 5489828"/>
              <a:gd name="connsiteX1" fmla="*/ 12192000 w 12192000"/>
              <a:gd name="connsiteY1" fmla="*/ 0 h 5489828"/>
              <a:gd name="connsiteX2" fmla="*/ 12192000 w 12192000"/>
              <a:gd name="connsiteY2" fmla="*/ 2628057 h 5489828"/>
              <a:gd name="connsiteX3" fmla="*/ 11962081 w 12192000"/>
              <a:gd name="connsiteY3" fmla="*/ 2893485 h 5489828"/>
              <a:gd name="connsiteX4" fmla="*/ 6096000 w 12192000"/>
              <a:gd name="connsiteY4" fmla="*/ 5489828 h 5489828"/>
              <a:gd name="connsiteX5" fmla="*/ 229920 w 12192000"/>
              <a:gd name="connsiteY5" fmla="*/ 2893485 h 5489828"/>
              <a:gd name="connsiteX6" fmla="*/ 0 w 12192000"/>
              <a:gd name="connsiteY6" fmla="*/ 2628057 h 54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89828">
                <a:moveTo>
                  <a:pt x="0" y="0"/>
                </a:moveTo>
                <a:lnTo>
                  <a:pt x="12192000" y="0"/>
                </a:lnTo>
                <a:lnTo>
                  <a:pt x="12192000" y="2628057"/>
                </a:lnTo>
                <a:lnTo>
                  <a:pt x="11962081" y="2893485"/>
                </a:lnTo>
                <a:cubicBezTo>
                  <a:pt x="10512414" y="4488473"/>
                  <a:pt x="8421146" y="5489828"/>
                  <a:pt x="6096000" y="5489828"/>
                </a:cubicBezTo>
                <a:cubicBezTo>
                  <a:pt x="3770854" y="5489828"/>
                  <a:pt x="1679587" y="4488473"/>
                  <a:pt x="229920" y="2893485"/>
                </a:cubicBezTo>
                <a:lnTo>
                  <a:pt x="0" y="262805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1675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3E732B-D90F-40B4-AB92-289CE6F59B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489828"/>
          </a:xfrm>
          <a:custGeom>
            <a:avLst/>
            <a:gdLst>
              <a:gd name="connsiteX0" fmla="*/ 0 w 12192000"/>
              <a:gd name="connsiteY0" fmla="*/ 0 h 5489828"/>
              <a:gd name="connsiteX1" fmla="*/ 12192000 w 12192000"/>
              <a:gd name="connsiteY1" fmla="*/ 0 h 5489828"/>
              <a:gd name="connsiteX2" fmla="*/ 12192000 w 12192000"/>
              <a:gd name="connsiteY2" fmla="*/ 2628057 h 5489828"/>
              <a:gd name="connsiteX3" fmla="*/ 11962081 w 12192000"/>
              <a:gd name="connsiteY3" fmla="*/ 2893485 h 5489828"/>
              <a:gd name="connsiteX4" fmla="*/ 6096000 w 12192000"/>
              <a:gd name="connsiteY4" fmla="*/ 5489828 h 5489828"/>
              <a:gd name="connsiteX5" fmla="*/ 229920 w 12192000"/>
              <a:gd name="connsiteY5" fmla="*/ 2893485 h 5489828"/>
              <a:gd name="connsiteX6" fmla="*/ 0 w 12192000"/>
              <a:gd name="connsiteY6" fmla="*/ 2628057 h 54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89828">
                <a:moveTo>
                  <a:pt x="0" y="0"/>
                </a:moveTo>
                <a:lnTo>
                  <a:pt x="12192000" y="0"/>
                </a:lnTo>
                <a:lnTo>
                  <a:pt x="12192000" y="2628057"/>
                </a:lnTo>
                <a:lnTo>
                  <a:pt x="11962081" y="2893485"/>
                </a:lnTo>
                <a:cubicBezTo>
                  <a:pt x="10512414" y="4488473"/>
                  <a:pt x="8421146" y="5489828"/>
                  <a:pt x="6096000" y="5489828"/>
                </a:cubicBezTo>
                <a:cubicBezTo>
                  <a:pt x="3770854" y="5489828"/>
                  <a:pt x="1679587" y="4488473"/>
                  <a:pt x="229920" y="2893485"/>
                </a:cubicBezTo>
                <a:lnTo>
                  <a:pt x="0" y="262805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1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8338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83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7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60.xml"/><Relationship Id="rId11" Type="http://schemas.openxmlformats.org/officeDocument/2006/relationships/theme" Target="../theme/theme20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70A13F-B427-4AFF-90AF-B03B36AEF967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5C70FACA-2C99-4050-8157-BF7C5582143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07988" y="221522"/>
            <a:ext cx="431800" cy="439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5F2ADD-8DF7-4DD2-A72A-B9896ED4B0B0}"/>
              </a:ext>
            </a:extLst>
          </p:cNvPr>
          <p:cNvSpPr txBox="1"/>
          <p:nvPr userDrawn="1"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www.omnibiz.com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00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529">
          <p15:clr>
            <a:srgbClr val="A4A3A4"/>
          </p15:clr>
        </p15:guide>
        <p15:guide id="6" pos="7151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3793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70A13F-B427-4AFF-90AF-B03B36AEF967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5C70FACA-2C99-4050-8157-BF7C5582143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07988" y="221522"/>
            <a:ext cx="431800" cy="439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5F2ADD-8DF7-4DD2-A72A-B9896ED4B0B0}"/>
              </a:ext>
            </a:extLst>
          </p:cNvPr>
          <p:cNvSpPr txBox="1"/>
          <p:nvPr userDrawn="1"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www.omnibiz.com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00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529">
          <p15:clr>
            <a:srgbClr val="A4A3A4"/>
          </p15:clr>
        </p15:guide>
        <p15:guide id="6" pos="7151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3793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70A13F-B427-4AFF-90AF-B03B36AEF967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F2ADD-8DF7-4DD2-A72A-B9896ED4B0B0}"/>
              </a:ext>
            </a:extLst>
          </p:cNvPr>
          <p:cNvSpPr txBox="1"/>
          <p:nvPr userDrawn="1"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www.omnibiz.com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5C70FACA-2C99-4050-8157-BF7C5582143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07988" y="221522"/>
            <a:ext cx="431800" cy="43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7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529">
          <p15:clr>
            <a:srgbClr val="A4A3A4"/>
          </p15:clr>
        </p15:guide>
        <p15:guide id="6" pos="7151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3793">
          <p15:clr>
            <a:srgbClr val="A4A3A4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70A13F-B427-4AFF-90AF-B03B36AEF967}"/>
              </a:ext>
            </a:extLst>
          </p:cNvPr>
          <p:cNvSpPr txBox="1"/>
          <p:nvPr userDrawn="1"/>
        </p:nvSpPr>
        <p:spPr>
          <a:xfrm>
            <a:off x="11352213" y="6416675"/>
            <a:ext cx="43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‹#›</a:t>
            </a:fld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F2ADD-8DF7-4DD2-A72A-B9896ED4B0B0}"/>
              </a:ext>
            </a:extLst>
          </p:cNvPr>
          <p:cNvSpPr txBox="1"/>
          <p:nvPr userDrawn="1"/>
        </p:nvSpPr>
        <p:spPr>
          <a:xfrm>
            <a:off x="407988" y="6416675"/>
            <a:ext cx="1358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www.omnibiz.com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5C70FACA-2C99-4050-8157-BF7C5582143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07988" y="221522"/>
            <a:ext cx="431800" cy="43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7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529">
          <p15:clr>
            <a:srgbClr val="A4A3A4"/>
          </p15:clr>
        </p15:guide>
        <p15:guide id="6" pos="7151">
          <p15:clr>
            <a:srgbClr val="A4A3A4"/>
          </p15:clr>
        </p15:guide>
        <p15:guide id="7" orient="horz" pos="527">
          <p15:clr>
            <a:srgbClr val="A4A3A4"/>
          </p15:clr>
        </p15:guide>
        <p15:guide id="8" orient="horz" pos="3793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3.png"/><Relationship Id="rId7" Type="http://schemas.openxmlformats.org/officeDocument/2006/relationships/slide" Target="slide30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slide" Target="slide3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.png"/><Relationship Id="rId7" Type="http://schemas.openxmlformats.org/officeDocument/2006/relationships/slide" Target="slide32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.png"/><Relationship Id="rId7" Type="http://schemas.openxmlformats.org/officeDocument/2006/relationships/slide" Target="slide33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0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.png"/><Relationship Id="rId7" Type="http://schemas.openxmlformats.org/officeDocument/2006/relationships/slide" Target="slide34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40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50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60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5" Type="http://schemas.openxmlformats.org/officeDocument/2006/relationships/slide" Target="slide370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0.png"/><Relationship Id="rId5" Type="http://schemas.openxmlformats.org/officeDocument/2006/relationships/slide" Target="slide380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0.png"/><Relationship Id="rId5" Type="http://schemas.openxmlformats.org/officeDocument/2006/relationships/slide" Target="slide380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90.xml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8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8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Walmart Realty">
            <a:extLst>
              <a:ext uri="{FF2B5EF4-FFF2-40B4-BE49-F238E27FC236}">
                <a16:creationId xmlns:a16="http://schemas.microsoft.com/office/drawing/2014/main" id="{03FF18BD-F921-4AAE-92AD-97B69C69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0716" cy="30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C9F85-5A2D-204C-B369-7869E2280358}"/>
              </a:ext>
            </a:extLst>
          </p:cNvPr>
          <p:cNvSpPr txBox="1"/>
          <p:nvPr/>
        </p:nvSpPr>
        <p:spPr>
          <a:xfrm>
            <a:off x="3107356" y="5254578"/>
            <a:ext cx="328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Redefining Retail</a:t>
            </a:r>
            <a:endParaRPr kumimoji="0" lang="id-ID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A7B8DB-0EE7-4B79-8EA0-C8FEF3087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546" y="469102"/>
            <a:ext cx="214894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lmart – Logos Download">
            <a:extLst>
              <a:ext uri="{FF2B5EF4-FFF2-40B4-BE49-F238E27FC236}">
                <a16:creationId xmlns:a16="http://schemas.microsoft.com/office/drawing/2014/main" id="{D8BF1058-37B9-4FB5-9B3B-C5C2898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014105"/>
            <a:ext cx="5743492" cy="151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67DC48-2273-4A8D-BF5C-F6DB659121B8}"/>
              </a:ext>
            </a:extLst>
          </p:cNvPr>
          <p:cNvSpPr txBox="1"/>
          <p:nvPr/>
        </p:nvSpPr>
        <p:spPr>
          <a:xfrm>
            <a:off x="8975224" y="6065945"/>
            <a:ext cx="328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5 (9:50am Class)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Accidental Analysts</a:t>
            </a:r>
            <a:endParaRPr kumimoji="0" lang="id-ID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7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67EEA71-0FA2-4DB0-9D89-7CF97C5C66FF}"/>
              </a:ext>
            </a:extLst>
          </p:cNvPr>
          <p:cNvSpPr/>
          <p:nvPr/>
        </p:nvSpPr>
        <p:spPr>
          <a:xfrm>
            <a:off x="-46474" y="-411733"/>
            <a:ext cx="12192000" cy="4377244"/>
          </a:xfrm>
          <a:custGeom>
            <a:avLst/>
            <a:gdLst>
              <a:gd name="connsiteX0" fmla="*/ 0 w 12192000"/>
              <a:gd name="connsiteY0" fmla="*/ 0 h 5839604"/>
              <a:gd name="connsiteX1" fmla="*/ 12192000 w 12192000"/>
              <a:gd name="connsiteY1" fmla="*/ 0 h 5839604"/>
              <a:gd name="connsiteX2" fmla="*/ 12192000 w 12192000"/>
              <a:gd name="connsiteY2" fmla="*/ 2942195 h 5839604"/>
              <a:gd name="connsiteX3" fmla="*/ 11962081 w 12192000"/>
              <a:gd name="connsiteY3" fmla="*/ 3210928 h 5839604"/>
              <a:gd name="connsiteX4" fmla="*/ 6096000 w 12192000"/>
              <a:gd name="connsiteY4" fmla="*/ 5839604 h 5839604"/>
              <a:gd name="connsiteX5" fmla="*/ 229920 w 12192000"/>
              <a:gd name="connsiteY5" fmla="*/ 3210928 h 5839604"/>
              <a:gd name="connsiteX6" fmla="*/ 0 w 12192000"/>
              <a:gd name="connsiteY6" fmla="*/ 2942195 h 583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39604">
                <a:moveTo>
                  <a:pt x="0" y="0"/>
                </a:moveTo>
                <a:lnTo>
                  <a:pt x="12192000" y="0"/>
                </a:lnTo>
                <a:lnTo>
                  <a:pt x="12192000" y="2942195"/>
                </a:lnTo>
                <a:lnTo>
                  <a:pt x="11962081" y="3210928"/>
                </a:lnTo>
                <a:cubicBezTo>
                  <a:pt x="10512414" y="4825779"/>
                  <a:pt x="8421146" y="5839604"/>
                  <a:pt x="6096000" y="5839604"/>
                </a:cubicBezTo>
                <a:cubicBezTo>
                  <a:pt x="3770854" y="5839604"/>
                  <a:pt x="1679587" y="4825779"/>
                  <a:pt x="229920" y="3210928"/>
                </a:cubicBezTo>
                <a:lnTo>
                  <a:pt x="0" y="2942195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`</a:t>
            </a: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BF7B99-1795-4068-ADA0-DC509A0E47E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86086"/>
            <a:ext cx="12192000" cy="4025544"/>
          </a:xfr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AE19503-4578-4DA6-A09B-AA6A28A33497}"/>
              </a:ext>
            </a:extLst>
          </p:cNvPr>
          <p:cNvSpPr/>
          <p:nvPr/>
        </p:nvSpPr>
        <p:spPr>
          <a:xfrm>
            <a:off x="0" y="-360731"/>
            <a:ext cx="12192000" cy="4025544"/>
          </a:xfrm>
          <a:custGeom>
            <a:avLst/>
            <a:gdLst>
              <a:gd name="connsiteX0" fmla="*/ 0 w 12192000"/>
              <a:gd name="connsiteY0" fmla="*/ 0 h 5489828"/>
              <a:gd name="connsiteX1" fmla="*/ 12192000 w 12192000"/>
              <a:gd name="connsiteY1" fmla="*/ 0 h 5489828"/>
              <a:gd name="connsiteX2" fmla="*/ 12192000 w 12192000"/>
              <a:gd name="connsiteY2" fmla="*/ 2628057 h 5489828"/>
              <a:gd name="connsiteX3" fmla="*/ 11962081 w 12192000"/>
              <a:gd name="connsiteY3" fmla="*/ 2893485 h 5489828"/>
              <a:gd name="connsiteX4" fmla="*/ 6096000 w 12192000"/>
              <a:gd name="connsiteY4" fmla="*/ 5489828 h 5489828"/>
              <a:gd name="connsiteX5" fmla="*/ 229920 w 12192000"/>
              <a:gd name="connsiteY5" fmla="*/ 2893485 h 5489828"/>
              <a:gd name="connsiteX6" fmla="*/ 0 w 12192000"/>
              <a:gd name="connsiteY6" fmla="*/ 2628057 h 54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489828">
                <a:moveTo>
                  <a:pt x="0" y="0"/>
                </a:moveTo>
                <a:lnTo>
                  <a:pt x="12192000" y="0"/>
                </a:lnTo>
                <a:lnTo>
                  <a:pt x="12192000" y="2628057"/>
                </a:lnTo>
                <a:lnTo>
                  <a:pt x="11962081" y="2893485"/>
                </a:lnTo>
                <a:cubicBezTo>
                  <a:pt x="10512414" y="4488473"/>
                  <a:pt x="8421146" y="5489828"/>
                  <a:pt x="6096000" y="5489828"/>
                </a:cubicBezTo>
                <a:cubicBezTo>
                  <a:pt x="3770854" y="5489828"/>
                  <a:pt x="1679587" y="4488473"/>
                  <a:pt x="229920" y="2893485"/>
                </a:cubicBezTo>
                <a:lnTo>
                  <a:pt x="0" y="2628057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  <a:alpha val="6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BF3AD8-3229-4411-8041-3130763B628D}"/>
              </a:ext>
            </a:extLst>
          </p:cNvPr>
          <p:cNvSpPr/>
          <p:nvPr/>
        </p:nvSpPr>
        <p:spPr>
          <a:xfrm>
            <a:off x="1801359" y="1175755"/>
            <a:ext cx="2736953" cy="1569659"/>
          </a:xfrm>
          <a:prstGeom prst="roundRect">
            <a:avLst>
              <a:gd name="adj" fmla="val 5732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4B2FB7E-A20A-4E0B-B28E-DC1E38648664}"/>
              </a:ext>
            </a:extLst>
          </p:cNvPr>
          <p:cNvSpPr/>
          <p:nvPr/>
        </p:nvSpPr>
        <p:spPr>
          <a:xfrm>
            <a:off x="4681050" y="1175755"/>
            <a:ext cx="2736953" cy="1569659"/>
          </a:xfrm>
          <a:prstGeom prst="roundRect">
            <a:avLst>
              <a:gd name="adj" fmla="val 5732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CA8A26-0C6E-4B10-B058-1B273774C463}"/>
              </a:ext>
            </a:extLst>
          </p:cNvPr>
          <p:cNvSpPr/>
          <p:nvPr/>
        </p:nvSpPr>
        <p:spPr>
          <a:xfrm>
            <a:off x="7560741" y="1175755"/>
            <a:ext cx="2736953" cy="1569659"/>
          </a:xfrm>
          <a:prstGeom prst="roundRect">
            <a:avLst>
              <a:gd name="adj" fmla="val 5732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87EC8-5E13-4CB9-BE00-B8EBC4FDADA5}"/>
              </a:ext>
            </a:extLst>
          </p:cNvPr>
          <p:cNvSpPr txBox="1"/>
          <p:nvPr/>
        </p:nvSpPr>
        <p:spPr>
          <a:xfrm>
            <a:off x="1678347" y="212320"/>
            <a:ext cx="8835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>
                <a:solidFill>
                  <a:srgbClr val="FFFFFF"/>
                </a:solidFill>
                <a:latin typeface="Gilroy ExtraBold"/>
              </a:rPr>
              <a:t>Background - Store types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FFD16-1B30-4219-B31A-DEDBA8D345BD}"/>
              </a:ext>
            </a:extLst>
          </p:cNvPr>
          <p:cNvSpPr txBox="1"/>
          <p:nvPr/>
        </p:nvSpPr>
        <p:spPr>
          <a:xfrm>
            <a:off x="2312304" y="1999902"/>
            <a:ext cx="2204551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Walmart Supercenter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BF00DB-3555-416F-94AD-0FCA0CE0C179}"/>
              </a:ext>
            </a:extLst>
          </p:cNvPr>
          <p:cNvSpPr/>
          <p:nvPr/>
        </p:nvSpPr>
        <p:spPr>
          <a:xfrm>
            <a:off x="2802634" y="1258872"/>
            <a:ext cx="773745" cy="767334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FF"/>
                </a:solidFill>
                <a:latin typeface="Gilroy ExtraBold"/>
              </a:rPr>
              <a:t>TYPE A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0" name="Rounded Rectangle 1">
            <a:extLst>
              <a:ext uri="{FF2B5EF4-FFF2-40B4-BE49-F238E27FC236}">
                <a16:creationId xmlns:a16="http://schemas.microsoft.com/office/drawing/2014/main" id="{5BF0F0D8-7CEA-473F-A028-CC7A079E1DCD}"/>
              </a:ext>
            </a:extLst>
          </p:cNvPr>
          <p:cNvSpPr/>
          <p:nvPr/>
        </p:nvSpPr>
        <p:spPr>
          <a:xfrm>
            <a:off x="4664096" y="4323783"/>
            <a:ext cx="2736953" cy="11507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>
                <a:solidFill>
                  <a:srgbClr val="000000"/>
                </a:solidFill>
                <a:effectLst/>
                <a:latin typeface="BogleWeb"/>
              </a:rPr>
              <a:t> </a:t>
            </a:r>
            <a:r>
              <a:rPr lang="en-US" sz="1400">
                <a:solidFill>
                  <a:srgbClr val="000000"/>
                </a:solidFill>
                <a:latin typeface="BogleWeb"/>
              </a:rPr>
              <a:t>O</a:t>
            </a:r>
            <a:r>
              <a:rPr lang="en-US" sz="1400" b="0" i="0">
                <a:solidFill>
                  <a:srgbClr val="000000"/>
                </a:solidFill>
                <a:effectLst/>
                <a:latin typeface="BogleWeb"/>
              </a:rPr>
              <a:t>ffer around 120,000 items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BogleWeb"/>
              </a:rPr>
              <a:t>E</a:t>
            </a:r>
            <a:r>
              <a:rPr lang="en-US" sz="1400" b="0" i="0">
                <a:solidFill>
                  <a:srgbClr val="000000"/>
                </a:solidFill>
                <a:effectLst/>
                <a:latin typeface="BogleWeb"/>
              </a:rPr>
              <a:t>mploy an average of 225 associates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1" name="Rounded Rectangle 1">
            <a:extLst>
              <a:ext uri="{FF2B5EF4-FFF2-40B4-BE49-F238E27FC236}">
                <a16:creationId xmlns:a16="http://schemas.microsoft.com/office/drawing/2014/main" id="{74EDA54C-8D73-4DAE-9362-FC14620F9BBD}"/>
              </a:ext>
            </a:extLst>
          </p:cNvPr>
          <p:cNvSpPr/>
          <p:nvPr/>
        </p:nvSpPr>
        <p:spPr>
          <a:xfrm>
            <a:off x="4612076" y="5527961"/>
            <a:ext cx="2874900" cy="12498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Offerings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dirty="0">
                <a:solidFill>
                  <a:srgbClr val="000000"/>
                </a:solidFill>
                <a:effectLst/>
                <a:latin typeface="BogleWeb"/>
              </a:rPr>
              <a:t>Value-priced general merchandise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BogleWeb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56FE31CF-E3E3-4EAC-B14B-E166F29C9C8F}"/>
              </a:ext>
            </a:extLst>
          </p:cNvPr>
          <p:cNvSpPr/>
          <p:nvPr/>
        </p:nvSpPr>
        <p:spPr>
          <a:xfrm>
            <a:off x="309870" y="4262442"/>
            <a:ext cx="2736953" cy="1197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BogleWeb"/>
              </a:rPr>
              <a:t>Offer 142,000 different items.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BogleWeb"/>
              </a:rPr>
              <a:t>Employ 350 or more associates on average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44A27B-B01A-40AA-A34A-A29D1E87B7F7}"/>
              </a:ext>
            </a:extLst>
          </p:cNvPr>
          <p:cNvSpPr txBox="1"/>
          <p:nvPr/>
        </p:nvSpPr>
        <p:spPr>
          <a:xfrm>
            <a:off x="1834569" y="2296833"/>
            <a:ext cx="2670532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Average size - </a:t>
            </a:r>
            <a:r>
              <a:rPr lang="en-IN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187,000 square feet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Calibri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DF5535-41B5-4675-8A5A-FC86DCB09767}"/>
              </a:ext>
            </a:extLst>
          </p:cNvPr>
          <p:cNvSpPr txBox="1"/>
          <p:nvPr/>
        </p:nvSpPr>
        <p:spPr>
          <a:xfrm>
            <a:off x="5370482" y="2011134"/>
            <a:ext cx="2241874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Discount Stores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A5EB24-7433-4570-B44A-E37954BCFF9D}"/>
              </a:ext>
            </a:extLst>
          </p:cNvPr>
          <p:cNvSpPr txBox="1"/>
          <p:nvPr/>
        </p:nvSpPr>
        <p:spPr>
          <a:xfrm>
            <a:off x="7998115" y="1981987"/>
            <a:ext cx="2241874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Neighborhood Markets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5F95075-6AE3-434E-B174-5838019FEB9B}"/>
              </a:ext>
            </a:extLst>
          </p:cNvPr>
          <p:cNvSpPr/>
          <p:nvPr/>
        </p:nvSpPr>
        <p:spPr>
          <a:xfrm>
            <a:off x="5649726" y="1242963"/>
            <a:ext cx="773745" cy="767334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FF"/>
                </a:solidFill>
                <a:latin typeface="Gilroy ExtraBold"/>
              </a:rPr>
              <a:t>TYPE B</a:t>
            </a:r>
            <a:endParaRPr kumimoji="0" lang="en-ID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1B3E0F5-23E0-4521-88B4-60595842E23E}"/>
              </a:ext>
            </a:extLst>
          </p:cNvPr>
          <p:cNvSpPr/>
          <p:nvPr/>
        </p:nvSpPr>
        <p:spPr>
          <a:xfrm>
            <a:off x="8473963" y="1258872"/>
            <a:ext cx="773745" cy="767334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latin typeface="Gilroy ExtraBold"/>
              </a:rPr>
              <a:t>TYPE C</a:t>
            </a:r>
            <a:endParaRPr kumimoji="0" lang="en-ID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39B97A-6A5C-4575-8571-E562F3E1F079}"/>
              </a:ext>
            </a:extLst>
          </p:cNvPr>
          <p:cNvSpPr txBox="1"/>
          <p:nvPr/>
        </p:nvSpPr>
        <p:spPr>
          <a:xfrm>
            <a:off x="4717503" y="2309658"/>
            <a:ext cx="2670532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Average size - </a:t>
            </a:r>
            <a:r>
              <a:rPr lang="en-IN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107,000 square feet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Calibri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DCE137-D2CE-4E11-8BBE-0137DD8A60E5}"/>
              </a:ext>
            </a:extLst>
          </p:cNvPr>
          <p:cNvSpPr txBox="1"/>
          <p:nvPr/>
        </p:nvSpPr>
        <p:spPr>
          <a:xfrm>
            <a:off x="7619759" y="2289313"/>
            <a:ext cx="2670532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Average size - </a:t>
            </a:r>
            <a:r>
              <a:rPr lang="en-IN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42,000 square feet</a:t>
            </a:r>
            <a:endParaRPr lang="en-US" sz="1400" b="1" dirty="0">
              <a:solidFill>
                <a:srgbClr val="000000">
                  <a:lumMod val="65000"/>
                  <a:lumOff val="35000"/>
                </a:srgbClr>
              </a:solidFill>
              <a:latin typeface="Calibri Light"/>
            </a:endParaRPr>
          </a:p>
        </p:txBody>
      </p:sp>
      <p:sp>
        <p:nvSpPr>
          <p:cNvPr id="47" name="Rounded Rectangle 1">
            <a:extLst>
              <a:ext uri="{FF2B5EF4-FFF2-40B4-BE49-F238E27FC236}">
                <a16:creationId xmlns:a16="http://schemas.microsoft.com/office/drawing/2014/main" id="{0600F3EC-07E2-443D-9881-3D1F99893934}"/>
              </a:ext>
            </a:extLst>
          </p:cNvPr>
          <p:cNvSpPr/>
          <p:nvPr/>
        </p:nvSpPr>
        <p:spPr>
          <a:xfrm>
            <a:off x="341824" y="5527961"/>
            <a:ext cx="2704999" cy="12520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Gilroy ExtraBold"/>
              </a:rPr>
              <a:t>Offerings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BogleWeb"/>
              </a:rPr>
              <a:t>C</a:t>
            </a:r>
            <a:r>
              <a:rPr lang="en-US" sz="1200" b="0" i="0">
                <a:solidFill>
                  <a:srgbClr val="000000"/>
                </a:solidFill>
                <a:effectLst/>
                <a:latin typeface="BogleWeb"/>
              </a:rPr>
              <a:t>ombining full grocery lines and general merchandise ,specialty shops such as vision centers, hair salons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8" name="Rounded Rectangle 1">
            <a:extLst>
              <a:ext uri="{FF2B5EF4-FFF2-40B4-BE49-F238E27FC236}">
                <a16:creationId xmlns:a16="http://schemas.microsoft.com/office/drawing/2014/main" id="{71313F5A-2968-44A3-A99C-0F235A9C8002}"/>
              </a:ext>
            </a:extLst>
          </p:cNvPr>
          <p:cNvSpPr/>
          <p:nvPr/>
        </p:nvSpPr>
        <p:spPr>
          <a:xfrm>
            <a:off x="8479125" y="4267663"/>
            <a:ext cx="2736953" cy="1128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BogleWeb"/>
              </a:rPr>
              <a:t>employ 95 associates on average and offer about 29,000 items</a:t>
            </a:r>
          </a:p>
        </p:txBody>
      </p:sp>
      <p:sp>
        <p:nvSpPr>
          <p:cNvPr id="49" name="Rounded Rectangle 1">
            <a:extLst>
              <a:ext uri="{FF2B5EF4-FFF2-40B4-BE49-F238E27FC236}">
                <a16:creationId xmlns:a16="http://schemas.microsoft.com/office/drawing/2014/main" id="{4ED1F0E6-2D19-477C-83CF-DB3A9689975A}"/>
              </a:ext>
            </a:extLst>
          </p:cNvPr>
          <p:cNvSpPr/>
          <p:nvPr/>
        </p:nvSpPr>
        <p:spPr>
          <a:xfrm>
            <a:off x="8438010" y="5487760"/>
            <a:ext cx="2736953" cy="12498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Offerings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solidFill>
                  <a:srgbClr val="000000"/>
                </a:solidFill>
                <a:effectLst/>
                <a:latin typeface="BogleWeb"/>
              </a:rPr>
              <a:t>Groceries, pharmaceuticals and general merchandise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4AD8AD-9358-4AA6-BFF7-C7BC153DCA03}"/>
              </a:ext>
            </a:extLst>
          </p:cNvPr>
          <p:cNvSpPr txBox="1"/>
          <p:nvPr/>
        </p:nvSpPr>
        <p:spPr>
          <a:xfrm>
            <a:off x="842272" y="3927334"/>
            <a:ext cx="2204551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Walmart Supercenter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923705-74D3-40B6-AFB2-C9DD238DB661}"/>
              </a:ext>
            </a:extLst>
          </p:cNvPr>
          <p:cNvSpPr txBox="1"/>
          <p:nvPr/>
        </p:nvSpPr>
        <p:spPr>
          <a:xfrm>
            <a:off x="5364891" y="3988359"/>
            <a:ext cx="2241874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Discount Stores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B3C1B7-34D3-46CB-9DA8-B72726D96D04}"/>
              </a:ext>
            </a:extLst>
          </p:cNvPr>
          <p:cNvSpPr txBox="1"/>
          <p:nvPr/>
        </p:nvSpPr>
        <p:spPr>
          <a:xfrm>
            <a:off x="8929217" y="3915164"/>
            <a:ext cx="2241874" cy="34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Neighborhood Markets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EA8E7D53-F2F2-4965-A496-E0FED170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026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9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61C959-EA43-4079-AD5A-95D9A441BE41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BE61CF-8408-46DA-A8D0-84E2CE127559}"/>
              </a:ext>
            </a:extLst>
          </p:cNvPr>
          <p:cNvSpPr/>
          <p:nvPr/>
        </p:nvSpPr>
        <p:spPr>
          <a:xfrm>
            <a:off x="342975" y="944297"/>
            <a:ext cx="11405719" cy="33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002041-C306-4490-93DA-0B02F102EC65}"/>
              </a:ext>
            </a:extLst>
          </p:cNvPr>
          <p:cNvSpPr/>
          <p:nvPr/>
        </p:nvSpPr>
        <p:spPr>
          <a:xfrm>
            <a:off x="2911151" y="4795935"/>
            <a:ext cx="2699657" cy="976409"/>
          </a:xfrm>
          <a:prstGeom prst="roundRect">
            <a:avLst/>
          </a:prstGeom>
          <a:solidFill>
            <a:srgbClr val="E94C39"/>
          </a:solidFill>
          <a:ln>
            <a:solidFill>
              <a:srgbClr val="E94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latin typeface="Calibri Light"/>
              </a:rPr>
              <a:t>Type A stores will have higher sales and higher transactions – due to size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073B0D-E484-4A47-B975-C2F20DE763CA}"/>
              </a:ext>
            </a:extLst>
          </p:cNvPr>
          <p:cNvSpPr/>
          <p:nvPr/>
        </p:nvSpPr>
        <p:spPr>
          <a:xfrm>
            <a:off x="8702748" y="4813897"/>
            <a:ext cx="2479456" cy="942881"/>
          </a:xfrm>
          <a:prstGeom prst="roundRect">
            <a:avLst/>
          </a:prstGeom>
          <a:solidFill>
            <a:schemeClr val="accent4"/>
          </a:solidFill>
          <a:ln>
            <a:solidFill>
              <a:srgbClr val="439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Calibri Light"/>
              </a:rPr>
              <a:t>Type C stores will have Lower sales volume and Lower transactions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C334-248E-4ED1-A947-372F8DE9E4B4}"/>
              </a:ext>
            </a:extLst>
          </p:cNvPr>
          <p:cNvSpPr txBox="1"/>
          <p:nvPr/>
        </p:nvSpPr>
        <p:spPr>
          <a:xfrm>
            <a:off x="4432091" y="6456859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E3A0C-411E-4C70-824E-A5CD325A7434}"/>
              </a:ext>
            </a:extLst>
          </p:cNvPr>
          <p:cNvSpPr txBox="1"/>
          <p:nvPr/>
        </p:nvSpPr>
        <p:spPr>
          <a:xfrm>
            <a:off x="3049896" y="230335"/>
            <a:ext cx="6865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bg1"/>
                </a:solidFill>
                <a:latin typeface="Gilroy ExtraBold"/>
              </a:rPr>
              <a:t>Store Size/Type Sales Overview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DE6256-675E-4AE9-9C5F-BACD9E03D41F}"/>
              </a:ext>
            </a:extLst>
          </p:cNvPr>
          <p:cNvSpPr/>
          <p:nvPr/>
        </p:nvSpPr>
        <p:spPr>
          <a:xfrm>
            <a:off x="5758932" y="4813898"/>
            <a:ext cx="2689813" cy="958446"/>
          </a:xfrm>
          <a:prstGeom prst="roundRect">
            <a:avLst/>
          </a:prstGeom>
          <a:solidFill>
            <a:srgbClr val="146EB4"/>
          </a:solidFill>
          <a:ln>
            <a:solidFill>
              <a:srgbClr val="14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>
                <a:solidFill>
                  <a:srgbClr val="FFFFFF"/>
                </a:solidFill>
                <a:latin typeface="Calibri Light"/>
              </a:rPr>
              <a:t>Type B stores will have moderate sales and moderate transactions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6AA54574-5E83-4F15-AD6C-107E3CD6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9" y="924962"/>
            <a:ext cx="6893961" cy="32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C6B2E67B-3AA0-4EB5-A1B3-F90EB997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84" y="924962"/>
            <a:ext cx="4067512" cy="321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4F95F9-B86D-4EAB-AF7D-4548F5C354FE}"/>
              </a:ext>
            </a:extLst>
          </p:cNvPr>
          <p:cNvCxnSpPr/>
          <p:nvPr/>
        </p:nvCxnSpPr>
        <p:spPr>
          <a:xfrm>
            <a:off x="7547464" y="1031132"/>
            <a:ext cx="0" cy="2091447"/>
          </a:xfrm>
          <a:prstGeom prst="line">
            <a:avLst/>
          </a:prstGeom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7C711645-4E82-4D50-9A2C-879F23284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D39FC7-29B6-4D86-B582-FC8F7563E032}"/>
              </a:ext>
            </a:extLst>
          </p:cNvPr>
          <p:cNvSpPr txBox="1"/>
          <p:nvPr/>
        </p:nvSpPr>
        <p:spPr>
          <a:xfrm>
            <a:off x="3340359" y="3984171"/>
            <a:ext cx="895739" cy="37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A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9ED89-1A01-4A9F-8D17-75CA8EB58852}"/>
              </a:ext>
            </a:extLst>
          </p:cNvPr>
          <p:cNvSpPr txBox="1"/>
          <p:nvPr/>
        </p:nvSpPr>
        <p:spPr>
          <a:xfrm>
            <a:off x="9481846" y="4011884"/>
            <a:ext cx="867747" cy="37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B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A047E-347C-46D0-B2D2-E6321A8354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A739623-6062-425C-8F29-4B2CFDEC49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0387767"/>
                  </p:ext>
                </p:extLst>
              </p:nvPr>
            </p:nvGraphicFramePr>
            <p:xfrm>
              <a:off x="70275" y="5771072"/>
              <a:ext cx="1851831" cy="1041655"/>
            </p:xfrm>
            <a:graphic>
              <a:graphicData uri="http://schemas.microsoft.com/office/powerpoint/2016/slidezoom">
                <pslz:sldZm>
                  <pslz:sldZmObj sldId="360" cId="3112397542">
                    <pslz:zmPr id="{C8A10413-F7CC-48F6-B8DA-4CBD476E90A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1831" cy="10416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A739623-6062-425C-8F29-4B2CFDEC49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75" y="5771072"/>
                <a:ext cx="1851831" cy="10416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40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96EBB9-62C2-432C-80F7-2C4B38562D7E}"/>
              </a:ext>
            </a:extLst>
          </p:cNvPr>
          <p:cNvSpPr/>
          <p:nvPr/>
        </p:nvSpPr>
        <p:spPr>
          <a:xfrm>
            <a:off x="0" y="1"/>
            <a:ext cx="12192000" cy="5586689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6C950D-5DEF-4422-94C2-628A1589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5" b="17345"/>
          <a:stretch>
            <a:fillRect/>
          </a:stretch>
        </p:blipFill>
        <p:spPr>
          <a:xfrm>
            <a:off x="0" y="0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1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1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05BA900-1141-423A-86AC-4964FEB4621A}"/>
              </a:ext>
            </a:extLst>
          </p:cNvPr>
          <p:cNvSpPr/>
          <p:nvPr/>
        </p:nvSpPr>
        <p:spPr>
          <a:xfrm>
            <a:off x="0" y="1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0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0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  <a:alpha val="6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AD510-D29E-40E7-81E0-BAE83AA80E4C}"/>
              </a:ext>
            </a:extLst>
          </p:cNvPr>
          <p:cNvSpPr txBox="1"/>
          <p:nvPr/>
        </p:nvSpPr>
        <p:spPr>
          <a:xfrm>
            <a:off x="2247900" y="1157515"/>
            <a:ext cx="769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Sales Analysis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15A1F2-A6EB-4022-B057-2AB694B2D0A4}"/>
              </a:ext>
            </a:extLst>
          </p:cNvPr>
          <p:cNvSpPr/>
          <p:nvPr/>
        </p:nvSpPr>
        <p:spPr>
          <a:xfrm>
            <a:off x="13631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BA535F-79CE-45D8-B049-A948436CE460}"/>
              </a:ext>
            </a:extLst>
          </p:cNvPr>
          <p:cNvSpPr/>
          <p:nvPr/>
        </p:nvSpPr>
        <p:spPr>
          <a:xfrm>
            <a:off x="462072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E54B1F-D1E0-44A3-A941-2675FD77902F}"/>
              </a:ext>
            </a:extLst>
          </p:cNvPr>
          <p:cNvSpPr/>
          <p:nvPr/>
        </p:nvSpPr>
        <p:spPr>
          <a:xfrm>
            <a:off x="78782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70EC74-50C0-465E-9CBB-5C7729A89DC2}"/>
              </a:ext>
            </a:extLst>
          </p:cNvPr>
          <p:cNvSpPr/>
          <p:nvPr/>
        </p:nvSpPr>
        <p:spPr>
          <a:xfrm>
            <a:off x="21597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FA380AA-7309-4FBA-A1B1-CFC6572A84FE}"/>
              </a:ext>
            </a:extLst>
          </p:cNvPr>
          <p:cNvSpPr/>
          <p:nvPr/>
        </p:nvSpPr>
        <p:spPr>
          <a:xfrm>
            <a:off x="5387336" y="2774433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324809-0F32-4041-85C5-5DB873712955}"/>
              </a:ext>
            </a:extLst>
          </p:cNvPr>
          <p:cNvSpPr/>
          <p:nvPr/>
        </p:nvSpPr>
        <p:spPr>
          <a:xfrm>
            <a:off x="86748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E0E2D-2214-47C9-9F96-3C7B7145B2D4}"/>
              </a:ext>
            </a:extLst>
          </p:cNvPr>
          <p:cNvSpPr txBox="1"/>
          <p:nvPr/>
        </p:nvSpPr>
        <p:spPr>
          <a:xfrm>
            <a:off x="1562714" y="4282974"/>
            <a:ext cx="2551471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Sales Trends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D72A1B-8A76-4E0B-BDA4-34E949E74D1D}"/>
              </a:ext>
            </a:extLst>
          </p:cNvPr>
          <p:cNvSpPr txBox="1"/>
          <p:nvPr/>
        </p:nvSpPr>
        <p:spPr>
          <a:xfrm>
            <a:off x="1562715" y="4898571"/>
            <a:ext cx="2486772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Quarterly Performance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State wise Performance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D4F33E-D488-4ED0-AB44-87F40CE86E5D}"/>
              </a:ext>
            </a:extLst>
          </p:cNvPr>
          <p:cNvSpPr txBox="1"/>
          <p:nvPr/>
        </p:nvSpPr>
        <p:spPr>
          <a:xfrm>
            <a:off x="4513262" y="4255056"/>
            <a:ext cx="3200400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Effect of Holidays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210778-381F-4277-B355-2279AD9EBEFD}"/>
              </a:ext>
            </a:extLst>
          </p:cNvPr>
          <p:cNvSpPr txBox="1"/>
          <p:nvPr/>
        </p:nvSpPr>
        <p:spPr>
          <a:xfrm>
            <a:off x="7997294" y="3961217"/>
            <a:ext cx="2712511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Effect of Markdowns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7CD4AE-078D-4CE4-9F93-E06B4E0084A4}"/>
              </a:ext>
            </a:extLst>
          </p:cNvPr>
          <p:cNvCxnSpPr>
            <a:cxnSpLocks/>
          </p:cNvCxnSpPr>
          <p:nvPr/>
        </p:nvCxnSpPr>
        <p:spPr>
          <a:xfrm>
            <a:off x="2189803" y="5837856"/>
            <a:ext cx="1297295" cy="0"/>
          </a:xfrm>
          <a:prstGeom prst="line">
            <a:avLst/>
          </a:prstGeom>
          <a:ln w="76200" cap="rnd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7712E-4DFD-45E6-9EF1-20472FD72E12}"/>
              </a:ext>
            </a:extLst>
          </p:cNvPr>
          <p:cNvCxnSpPr>
            <a:cxnSpLocks/>
          </p:cNvCxnSpPr>
          <p:nvPr/>
        </p:nvCxnSpPr>
        <p:spPr>
          <a:xfrm>
            <a:off x="5447353" y="5837856"/>
            <a:ext cx="1297295" cy="0"/>
          </a:xfrm>
          <a:prstGeom prst="line">
            <a:avLst/>
          </a:prstGeom>
          <a:ln w="76200" cap="rnd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88147C-0D4A-485B-A0A3-A9B1C245865E}"/>
              </a:ext>
            </a:extLst>
          </p:cNvPr>
          <p:cNvCxnSpPr>
            <a:cxnSpLocks/>
          </p:cNvCxnSpPr>
          <p:nvPr/>
        </p:nvCxnSpPr>
        <p:spPr>
          <a:xfrm>
            <a:off x="8704903" y="5837856"/>
            <a:ext cx="1297295" cy="0"/>
          </a:xfrm>
          <a:prstGeom prst="line">
            <a:avLst/>
          </a:prstGeom>
          <a:ln w="76200" cap="rnd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806C4C90-C157-43A5-B1E8-7B855824E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6192" y="3060646"/>
            <a:ext cx="644517" cy="644517"/>
          </a:xfrm>
          <a:prstGeom prst="rect">
            <a:avLst/>
          </a:prstGeom>
        </p:spPr>
      </p:pic>
      <p:grpSp>
        <p:nvGrpSpPr>
          <p:cNvPr id="23" name="Graphic 59">
            <a:extLst>
              <a:ext uri="{FF2B5EF4-FFF2-40B4-BE49-F238E27FC236}">
                <a16:creationId xmlns:a16="http://schemas.microsoft.com/office/drawing/2014/main" id="{36D26610-2BDB-49DE-BBC9-46F48C09306C}"/>
              </a:ext>
            </a:extLst>
          </p:cNvPr>
          <p:cNvGrpSpPr/>
          <p:nvPr/>
        </p:nvGrpSpPr>
        <p:grpSpPr>
          <a:xfrm>
            <a:off x="5759904" y="3159007"/>
            <a:ext cx="672192" cy="546156"/>
            <a:chOff x="638569" y="4360248"/>
            <a:chExt cx="440848" cy="35818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DF9472-5910-43B9-8B77-110EB213A234}"/>
                </a:ext>
              </a:extLst>
            </p:cNvPr>
            <p:cNvSpPr/>
            <p:nvPr/>
          </p:nvSpPr>
          <p:spPr>
            <a:xfrm>
              <a:off x="638569" y="4360248"/>
              <a:ext cx="440848" cy="303083"/>
            </a:xfrm>
            <a:custGeom>
              <a:avLst/>
              <a:gdLst>
                <a:gd name="connsiteX0" fmla="*/ 427072 w 440848"/>
                <a:gd name="connsiteY0" fmla="*/ 303083 h 303083"/>
                <a:gd name="connsiteX1" fmla="*/ 399519 w 440848"/>
                <a:gd name="connsiteY1" fmla="*/ 303083 h 303083"/>
                <a:gd name="connsiteX2" fmla="*/ 385742 w 440848"/>
                <a:gd name="connsiteY2" fmla="*/ 289307 h 303083"/>
                <a:gd name="connsiteX3" fmla="*/ 399519 w 440848"/>
                <a:gd name="connsiteY3" fmla="*/ 275530 h 303083"/>
                <a:gd name="connsiteX4" fmla="*/ 413295 w 440848"/>
                <a:gd name="connsiteY4" fmla="*/ 275530 h 303083"/>
                <a:gd name="connsiteX5" fmla="*/ 413295 w 440848"/>
                <a:gd name="connsiteY5" fmla="*/ 220424 h 303083"/>
                <a:gd name="connsiteX6" fmla="*/ 406972 w 440848"/>
                <a:gd name="connsiteY6" fmla="*/ 206648 h 303083"/>
                <a:gd name="connsiteX7" fmla="*/ 385742 w 440848"/>
                <a:gd name="connsiteY7" fmla="*/ 206648 h 303083"/>
                <a:gd name="connsiteX8" fmla="*/ 372241 w 440848"/>
                <a:gd name="connsiteY8" fmla="*/ 195626 h 303083"/>
                <a:gd name="connsiteX9" fmla="*/ 360683 w 440848"/>
                <a:gd name="connsiteY9" fmla="*/ 137765 h 303083"/>
                <a:gd name="connsiteX10" fmla="*/ 316860 w 440848"/>
                <a:gd name="connsiteY10" fmla="*/ 137765 h 303083"/>
                <a:gd name="connsiteX11" fmla="*/ 303083 w 440848"/>
                <a:gd name="connsiteY11" fmla="*/ 123989 h 303083"/>
                <a:gd name="connsiteX12" fmla="*/ 303083 w 440848"/>
                <a:gd name="connsiteY12" fmla="*/ 68883 h 303083"/>
                <a:gd name="connsiteX13" fmla="*/ 261754 w 440848"/>
                <a:gd name="connsiteY13" fmla="*/ 27553 h 303083"/>
                <a:gd name="connsiteX14" fmla="*/ 68883 w 440848"/>
                <a:gd name="connsiteY14" fmla="*/ 27553 h 303083"/>
                <a:gd name="connsiteX15" fmla="*/ 27553 w 440848"/>
                <a:gd name="connsiteY15" fmla="*/ 68883 h 303083"/>
                <a:gd name="connsiteX16" fmla="*/ 13777 w 440848"/>
                <a:gd name="connsiteY16" fmla="*/ 82659 h 303083"/>
                <a:gd name="connsiteX17" fmla="*/ 0 w 440848"/>
                <a:gd name="connsiteY17" fmla="*/ 68883 h 303083"/>
                <a:gd name="connsiteX18" fmla="*/ 68883 w 440848"/>
                <a:gd name="connsiteY18" fmla="*/ 0 h 303083"/>
                <a:gd name="connsiteX19" fmla="*/ 261754 w 440848"/>
                <a:gd name="connsiteY19" fmla="*/ 0 h 303083"/>
                <a:gd name="connsiteX20" fmla="*/ 330636 w 440848"/>
                <a:gd name="connsiteY20" fmla="*/ 68883 h 303083"/>
                <a:gd name="connsiteX21" fmla="*/ 330636 w 440848"/>
                <a:gd name="connsiteY21" fmla="*/ 110212 h 303083"/>
                <a:gd name="connsiteX22" fmla="*/ 371966 w 440848"/>
                <a:gd name="connsiteY22" fmla="*/ 110212 h 303083"/>
                <a:gd name="connsiteX23" fmla="*/ 385466 w 440848"/>
                <a:gd name="connsiteY23" fmla="*/ 121233 h 303083"/>
                <a:gd name="connsiteX24" fmla="*/ 397025 w 440848"/>
                <a:gd name="connsiteY24" fmla="*/ 179095 h 303083"/>
                <a:gd name="connsiteX25" fmla="*/ 413295 w 440848"/>
                <a:gd name="connsiteY25" fmla="*/ 179095 h 303083"/>
                <a:gd name="connsiteX26" fmla="*/ 423035 w 440848"/>
                <a:gd name="connsiteY26" fmla="*/ 183131 h 303083"/>
                <a:gd name="connsiteX27" fmla="*/ 440848 w 440848"/>
                <a:gd name="connsiteY27" fmla="*/ 220424 h 303083"/>
                <a:gd name="connsiteX28" fmla="*/ 440848 w 440848"/>
                <a:gd name="connsiteY28" fmla="*/ 289307 h 303083"/>
                <a:gd name="connsiteX29" fmla="*/ 427072 w 440848"/>
                <a:gd name="connsiteY29" fmla="*/ 303083 h 3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0848" h="303083">
                  <a:moveTo>
                    <a:pt x="427072" y="303083"/>
                  </a:moveTo>
                  <a:lnTo>
                    <a:pt x="399519" y="303083"/>
                  </a:lnTo>
                  <a:cubicBezTo>
                    <a:pt x="391910" y="303083"/>
                    <a:pt x="385742" y="296915"/>
                    <a:pt x="385742" y="289307"/>
                  </a:cubicBezTo>
                  <a:cubicBezTo>
                    <a:pt x="385742" y="281698"/>
                    <a:pt x="391910" y="275530"/>
                    <a:pt x="399519" y="275530"/>
                  </a:cubicBezTo>
                  <a:lnTo>
                    <a:pt x="413295" y="275530"/>
                  </a:lnTo>
                  <a:lnTo>
                    <a:pt x="413295" y="220424"/>
                  </a:lnTo>
                  <a:cubicBezTo>
                    <a:pt x="412496" y="215338"/>
                    <a:pt x="410308" y="210570"/>
                    <a:pt x="406972" y="206648"/>
                  </a:cubicBezTo>
                  <a:lnTo>
                    <a:pt x="385742" y="206648"/>
                  </a:lnTo>
                  <a:cubicBezTo>
                    <a:pt x="379194" y="206649"/>
                    <a:pt x="373551" y="202042"/>
                    <a:pt x="372241" y="195626"/>
                  </a:cubicBezTo>
                  <a:lnTo>
                    <a:pt x="360683" y="137765"/>
                  </a:lnTo>
                  <a:lnTo>
                    <a:pt x="316860" y="137765"/>
                  </a:lnTo>
                  <a:cubicBezTo>
                    <a:pt x="309251" y="137765"/>
                    <a:pt x="303083" y="131597"/>
                    <a:pt x="303083" y="123989"/>
                  </a:cubicBezTo>
                  <a:lnTo>
                    <a:pt x="303083" y="68883"/>
                  </a:lnTo>
                  <a:cubicBezTo>
                    <a:pt x="303083" y="46057"/>
                    <a:pt x="284580" y="27553"/>
                    <a:pt x="261754" y="27553"/>
                  </a:cubicBezTo>
                  <a:lnTo>
                    <a:pt x="68883" y="27553"/>
                  </a:lnTo>
                  <a:cubicBezTo>
                    <a:pt x="46057" y="27553"/>
                    <a:pt x="27553" y="46057"/>
                    <a:pt x="27553" y="68883"/>
                  </a:cubicBezTo>
                  <a:cubicBezTo>
                    <a:pt x="27553" y="76491"/>
                    <a:pt x="21385" y="82659"/>
                    <a:pt x="13777" y="82659"/>
                  </a:cubicBezTo>
                  <a:cubicBezTo>
                    <a:pt x="6168" y="82659"/>
                    <a:pt x="0" y="76491"/>
                    <a:pt x="0" y="68883"/>
                  </a:cubicBezTo>
                  <a:cubicBezTo>
                    <a:pt x="46" y="30859"/>
                    <a:pt x="30859" y="46"/>
                    <a:pt x="68883" y="0"/>
                  </a:cubicBezTo>
                  <a:lnTo>
                    <a:pt x="261754" y="0"/>
                  </a:lnTo>
                  <a:cubicBezTo>
                    <a:pt x="299778" y="46"/>
                    <a:pt x="330591" y="30859"/>
                    <a:pt x="330636" y="68883"/>
                  </a:cubicBezTo>
                  <a:lnTo>
                    <a:pt x="330636" y="110212"/>
                  </a:lnTo>
                  <a:lnTo>
                    <a:pt x="371966" y="110212"/>
                  </a:lnTo>
                  <a:cubicBezTo>
                    <a:pt x="378513" y="110211"/>
                    <a:pt x="384156" y="114817"/>
                    <a:pt x="385466" y="121233"/>
                  </a:cubicBezTo>
                  <a:lnTo>
                    <a:pt x="397025" y="179095"/>
                  </a:lnTo>
                  <a:lnTo>
                    <a:pt x="413295" y="179095"/>
                  </a:lnTo>
                  <a:cubicBezTo>
                    <a:pt x="416949" y="179096"/>
                    <a:pt x="420452" y="180547"/>
                    <a:pt x="423035" y="183131"/>
                  </a:cubicBezTo>
                  <a:cubicBezTo>
                    <a:pt x="433166" y="193086"/>
                    <a:pt x="439472" y="206288"/>
                    <a:pt x="440848" y="220424"/>
                  </a:cubicBezTo>
                  <a:lnTo>
                    <a:pt x="440848" y="289307"/>
                  </a:lnTo>
                  <a:cubicBezTo>
                    <a:pt x="440848" y="296915"/>
                    <a:pt x="434680" y="303083"/>
                    <a:pt x="427072" y="30308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5896F2-D43C-46D0-84C0-42BE0537A843}"/>
                </a:ext>
              </a:extLst>
            </p:cNvPr>
            <p:cNvSpPr/>
            <p:nvPr/>
          </p:nvSpPr>
          <p:spPr>
            <a:xfrm>
              <a:off x="638569" y="4580672"/>
              <a:ext cx="110212" cy="82659"/>
            </a:xfrm>
            <a:custGeom>
              <a:avLst/>
              <a:gdLst>
                <a:gd name="connsiteX0" fmla="*/ 96436 w 110212"/>
                <a:gd name="connsiteY0" fmla="*/ 82659 h 82659"/>
                <a:gd name="connsiteX1" fmla="*/ 68883 w 110212"/>
                <a:gd name="connsiteY1" fmla="*/ 82659 h 82659"/>
                <a:gd name="connsiteX2" fmla="*/ 0 w 110212"/>
                <a:gd name="connsiteY2" fmla="*/ 13777 h 82659"/>
                <a:gd name="connsiteX3" fmla="*/ 13777 w 110212"/>
                <a:gd name="connsiteY3" fmla="*/ 0 h 82659"/>
                <a:gd name="connsiteX4" fmla="*/ 27553 w 110212"/>
                <a:gd name="connsiteY4" fmla="*/ 13777 h 82659"/>
                <a:gd name="connsiteX5" fmla="*/ 68883 w 110212"/>
                <a:gd name="connsiteY5" fmla="*/ 55106 h 82659"/>
                <a:gd name="connsiteX6" fmla="*/ 96436 w 110212"/>
                <a:gd name="connsiteY6" fmla="*/ 55106 h 82659"/>
                <a:gd name="connsiteX7" fmla="*/ 110212 w 110212"/>
                <a:gd name="connsiteY7" fmla="*/ 68883 h 82659"/>
                <a:gd name="connsiteX8" fmla="*/ 96436 w 110212"/>
                <a:gd name="connsiteY8" fmla="*/ 82659 h 8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12" h="82659">
                  <a:moveTo>
                    <a:pt x="96436" y="82659"/>
                  </a:moveTo>
                  <a:lnTo>
                    <a:pt x="68883" y="82659"/>
                  </a:lnTo>
                  <a:cubicBezTo>
                    <a:pt x="30859" y="82614"/>
                    <a:pt x="46" y="51801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cubicBezTo>
                    <a:pt x="27553" y="36603"/>
                    <a:pt x="46057" y="55106"/>
                    <a:pt x="68883" y="55106"/>
                  </a:cubicBezTo>
                  <a:lnTo>
                    <a:pt x="96436" y="55106"/>
                  </a:lnTo>
                  <a:cubicBezTo>
                    <a:pt x="104044" y="55106"/>
                    <a:pt x="110212" y="61274"/>
                    <a:pt x="110212" y="68883"/>
                  </a:cubicBezTo>
                  <a:cubicBezTo>
                    <a:pt x="110212" y="76491"/>
                    <a:pt x="104044" y="82659"/>
                    <a:pt x="96436" y="82659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AD0171-F80F-4493-B003-9701E8091A8B}"/>
                </a:ext>
              </a:extLst>
            </p:cNvPr>
            <p:cNvSpPr/>
            <p:nvPr/>
          </p:nvSpPr>
          <p:spPr>
            <a:xfrm>
              <a:off x="721228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9" y="27553"/>
                    <a:pt x="27553" y="39888"/>
                    <a:pt x="27553" y="55106"/>
                  </a:cubicBezTo>
                  <a:cubicBezTo>
                    <a:pt x="27553" y="70324"/>
                    <a:pt x="39889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F1F4901-2E71-487E-8067-B0D80F783DF8}"/>
                </a:ext>
              </a:extLst>
            </p:cNvPr>
            <p:cNvSpPr/>
            <p:nvPr/>
          </p:nvSpPr>
          <p:spPr>
            <a:xfrm>
              <a:off x="886546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8" y="27553"/>
                    <a:pt x="27553" y="39888"/>
                    <a:pt x="27553" y="55106"/>
                  </a:cubicBezTo>
                  <a:cubicBezTo>
                    <a:pt x="27553" y="70324"/>
                    <a:pt x="39888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5D73EC-CF71-4485-8827-8ED1FD687354}"/>
                </a:ext>
              </a:extLst>
            </p:cNvPr>
            <p:cNvSpPr/>
            <p:nvPr/>
          </p:nvSpPr>
          <p:spPr>
            <a:xfrm>
              <a:off x="803887" y="4635778"/>
              <a:ext cx="110212" cy="27553"/>
            </a:xfrm>
            <a:custGeom>
              <a:avLst/>
              <a:gdLst>
                <a:gd name="connsiteX0" fmla="*/ 96436 w 110212"/>
                <a:gd name="connsiteY0" fmla="*/ 27553 h 27553"/>
                <a:gd name="connsiteX1" fmla="*/ 13777 w 110212"/>
                <a:gd name="connsiteY1" fmla="*/ 27553 h 27553"/>
                <a:gd name="connsiteX2" fmla="*/ 0 w 110212"/>
                <a:gd name="connsiteY2" fmla="*/ 13777 h 27553"/>
                <a:gd name="connsiteX3" fmla="*/ 13777 w 110212"/>
                <a:gd name="connsiteY3" fmla="*/ 0 h 27553"/>
                <a:gd name="connsiteX4" fmla="*/ 96436 w 110212"/>
                <a:gd name="connsiteY4" fmla="*/ 0 h 27553"/>
                <a:gd name="connsiteX5" fmla="*/ 110212 w 110212"/>
                <a:gd name="connsiteY5" fmla="*/ 13777 h 27553"/>
                <a:gd name="connsiteX6" fmla="*/ 96436 w 110212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12" h="27553">
                  <a:moveTo>
                    <a:pt x="96436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96436" y="0"/>
                  </a:lnTo>
                  <a:cubicBezTo>
                    <a:pt x="104044" y="0"/>
                    <a:pt x="110212" y="6168"/>
                    <a:pt x="110212" y="13777"/>
                  </a:cubicBezTo>
                  <a:cubicBezTo>
                    <a:pt x="110212" y="21385"/>
                    <a:pt x="104044" y="27553"/>
                    <a:pt x="9643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0502BF-7944-48A3-8815-F9C06D84BF83}"/>
                </a:ext>
              </a:extLst>
            </p:cNvPr>
            <p:cNvSpPr/>
            <p:nvPr/>
          </p:nvSpPr>
          <p:spPr>
            <a:xfrm>
              <a:off x="941651" y="4470460"/>
              <a:ext cx="96435" cy="96435"/>
            </a:xfrm>
            <a:custGeom>
              <a:avLst/>
              <a:gdLst>
                <a:gd name="connsiteX0" fmla="*/ 82659 w 96435"/>
                <a:gd name="connsiteY0" fmla="*/ 96436 h 96435"/>
                <a:gd name="connsiteX1" fmla="*/ 1447 w 96435"/>
                <a:gd name="connsiteY1" fmla="*/ 61264 h 96435"/>
                <a:gd name="connsiteX2" fmla="*/ 0 w 96435"/>
                <a:gd name="connsiteY2" fmla="*/ 55106 h 96435"/>
                <a:gd name="connsiteX3" fmla="*/ 0 w 96435"/>
                <a:gd name="connsiteY3" fmla="*/ 13777 h 96435"/>
                <a:gd name="connsiteX4" fmla="*/ 13777 w 96435"/>
                <a:gd name="connsiteY4" fmla="*/ 0 h 96435"/>
                <a:gd name="connsiteX5" fmla="*/ 27553 w 96435"/>
                <a:gd name="connsiteY5" fmla="*/ 13777 h 96435"/>
                <a:gd name="connsiteX6" fmla="*/ 27553 w 96435"/>
                <a:gd name="connsiteY6" fmla="*/ 50973 h 96435"/>
                <a:gd name="connsiteX7" fmla="*/ 82659 w 96435"/>
                <a:gd name="connsiteY7" fmla="*/ 68883 h 96435"/>
                <a:gd name="connsiteX8" fmla="*/ 96436 w 96435"/>
                <a:gd name="connsiteY8" fmla="*/ 82659 h 96435"/>
                <a:gd name="connsiteX9" fmla="*/ 82659 w 96435"/>
                <a:gd name="connsiteY9" fmla="*/ 96436 h 9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435" h="96435">
                  <a:moveTo>
                    <a:pt x="82659" y="96436"/>
                  </a:moveTo>
                  <a:cubicBezTo>
                    <a:pt x="20830" y="96436"/>
                    <a:pt x="3251" y="64874"/>
                    <a:pt x="1447" y="61264"/>
                  </a:cubicBezTo>
                  <a:cubicBezTo>
                    <a:pt x="493" y="59352"/>
                    <a:pt x="-1" y="57243"/>
                    <a:pt x="0" y="55106"/>
                  </a:cubicBezTo>
                  <a:lnTo>
                    <a:pt x="0" y="13777"/>
                  </a:ln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lnTo>
                    <a:pt x="27553" y="50973"/>
                  </a:lnTo>
                  <a:cubicBezTo>
                    <a:pt x="31810" y="56015"/>
                    <a:pt x="46234" y="68883"/>
                    <a:pt x="82659" y="68883"/>
                  </a:cubicBezTo>
                  <a:cubicBezTo>
                    <a:pt x="90268" y="68883"/>
                    <a:pt x="96436" y="75050"/>
                    <a:pt x="96436" y="82659"/>
                  </a:cubicBezTo>
                  <a:cubicBezTo>
                    <a:pt x="96436" y="90268"/>
                    <a:pt x="90268" y="96436"/>
                    <a:pt x="82659" y="96436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05216BB-AD6B-4B89-9950-70224E3DEB2A}"/>
                </a:ext>
              </a:extLst>
            </p:cNvPr>
            <p:cNvSpPr/>
            <p:nvPr/>
          </p:nvSpPr>
          <p:spPr>
            <a:xfrm>
              <a:off x="638569" y="4470460"/>
              <a:ext cx="41329" cy="27553"/>
            </a:xfrm>
            <a:custGeom>
              <a:avLst/>
              <a:gdLst>
                <a:gd name="connsiteX0" fmla="*/ 27553 w 41329"/>
                <a:gd name="connsiteY0" fmla="*/ 27553 h 27553"/>
                <a:gd name="connsiteX1" fmla="*/ 13777 w 41329"/>
                <a:gd name="connsiteY1" fmla="*/ 27553 h 27553"/>
                <a:gd name="connsiteX2" fmla="*/ 0 w 41329"/>
                <a:gd name="connsiteY2" fmla="*/ 13777 h 27553"/>
                <a:gd name="connsiteX3" fmla="*/ 13777 w 41329"/>
                <a:gd name="connsiteY3" fmla="*/ 0 h 27553"/>
                <a:gd name="connsiteX4" fmla="*/ 27553 w 41329"/>
                <a:gd name="connsiteY4" fmla="*/ 0 h 27553"/>
                <a:gd name="connsiteX5" fmla="*/ 41330 w 41329"/>
                <a:gd name="connsiteY5" fmla="*/ 13777 h 27553"/>
                <a:gd name="connsiteX6" fmla="*/ 27553 w 4132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9" h="27553">
                  <a:moveTo>
                    <a:pt x="2755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27553" y="0"/>
                  </a:lnTo>
                  <a:cubicBezTo>
                    <a:pt x="35161" y="0"/>
                    <a:pt x="41330" y="6168"/>
                    <a:pt x="41330" y="13777"/>
                  </a:cubicBezTo>
                  <a:cubicBezTo>
                    <a:pt x="41330" y="21385"/>
                    <a:pt x="35161" y="27553"/>
                    <a:pt x="27553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79E57D-2829-4369-B362-52FDA25CB673}"/>
                </a:ext>
              </a:extLst>
            </p:cNvPr>
            <p:cNvSpPr/>
            <p:nvPr/>
          </p:nvSpPr>
          <p:spPr>
            <a:xfrm>
              <a:off x="638569" y="4525566"/>
              <a:ext cx="123988" cy="27553"/>
            </a:xfrm>
            <a:custGeom>
              <a:avLst/>
              <a:gdLst>
                <a:gd name="connsiteX0" fmla="*/ 110212 w 123988"/>
                <a:gd name="connsiteY0" fmla="*/ 27553 h 27553"/>
                <a:gd name="connsiteX1" fmla="*/ 13777 w 123988"/>
                <a:gd name="connsiteY1" fmla="*/ 27553 h 27553"/>
                <a:gd name="connsiteX2" fmla="*/ 0 w 123988"/>
                <a:gd name="connsiteY2" fmla="*/ 13777 h 27553"/>
                <a:gd name="connsiteX3" fmla="*/ 13777 w 123988"/>
                <a:gd name="connsiteY3" fmla="*/ 0 h 27553"/>
                <a:gd name="connsiteX4" fmla="*/ 110212 w 123988"/>
                <a:gd name="connsiteY4" fmla="*/ 0 h 27553"/>
                <a:gd name="connsiteX5" fmla="*/ 123989 w 123988"/>
                <a:gd name="connsiteY5" fmla="*/ 13777 h 27553"/>
                <a:gd name="connsiteX6" fmla="*/ 110212 w 123988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88" h="27553">
                  <a:moveTo>
                    <a:pt x="110212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110212" y="0"/>
                  </a:lnTo>
                  <a:cubicBezTo>
                    <a:pt x="117821" y="0"/>
                    <a:pt x="123989" y="6168"/>
                    <a:pt x="123989" y="13777"/>
                  </a:cubicBezTo>
                  <a:cubicBezTo>
                    <a:pt x="123989" y="21385"/>
                    <a:pt x="117821" y="27553"/>
                    <a:pt x="110212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5AB4C7-76B2-497D-A8FD-074069CDDD3D}"/>
                </a:ext>
              </a:extLst>
            </p:cNvPr>
            <p:cNvSpPr/>
            <p:nvPr/>
          </p:nvSpPr>
          <p:spPr>
            <a:xfrm>
              <a:off x="790109" y="4525561"/>
              <a:ext cx="27554" cy="27559"/>
            </a:xfrm>
            <a:custGeom>
              <a:avLst/>
              <a:gdLst>
                <a:gd name="connsiteX0" fmla="*/ 13777 w 27554"/>
                <a:gd name="connsiteY0" fmla="*/ 27558 h 27559"/>
                <a:gd name="connsiteX1" fmla="*/ 8542 w 27554"/>
                <a:gd name="connsiteY1" fmla="*/ 26594 h 27559"/>
                <a:gd name="connsiteX2" fmla="*/ 3996 w 27554"/>
                <a:gd name="connsiteY2" fmla="*/ 23563 h 27559"/>
                <a:gd name="connsiteX3" fmla="*/ 1103 w 27554"/>
                <a:gd name="connsiteY3" fmla="*/ 8547 h 27559"/>
                <a:gd name="connsiteX4" fmla="*/ 3996 w 27554"/>
                <a:gd name="connsiteY4" fmla="*/ 4001 h 27559"/>
                <a:gd name="connsiteX5" fmla="*/ 16532 w 27554"/>
                <a:gd name="connsiteY5" fmla="*/ 281 h 27559"/>
                <a:gd name="connsiteX6" fmla="*/ 19012 w 27554"/>
                <a:gd name="connsiteY6" fmla="*/ 1107 h 27559"/>
                <a:gd name="connsiteX7" fmla="*/ 21492 w 27554"/>
                <a:gd name="connsiteY7" fmla="*/ 2347 h 27559"/>
                <a:gd name="connsiteX8" fmla="*/ 23558 w 27554"/>
                <a:gd name="connsiteY8" fmla="*/ 4001 h 27559"/>
                <a:gd name="connsiteX9" fmla="*/ 26451 w 27554"/>
                <a:gd name="connsiteY9" fmla="*/ 8547 h 27559"/>
                <a:gd name="connsiteX10" fmla="*/ 23558 w 27554"/>
                <a:gd name="connsiteY10" fmla="*/ 23563 h 27559"/>
                <a:gd name="connsiteX11" fmla="*/ 19012 w 27554"/>
                <a:gd name="connsiteY11" fmla="*/ 26594 h 27559"/>
                <a:gd name="connsiteX12" fmla="*/ 13777 w 27554"/>
                <a:gd name="connsiteY12" fmla="*/ 27558 h 2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54" h="27559">
                  <a:moveTo>
                    <a:pt x="13777" y="27558"/>
                  </a:moveTo>
                  <a:cubicBezTo>
                    <a:pt x="11986" y="27580"/>
                    <a:pt x="10208" y="27253"/>
                    <a:pt x="8542" y="26594"/>
                  </a:cubicBezTo>
                  <a:cubicBezTo>
                    <a:pt x="6896" y="25795"/>
                    <a:pt x="5366" y="24775"/>
                    <a:pt x="3996" y="23563"/>
                  </a:cubicBezTo>
                  <a:cubicBezTo>
                    <a:pt x="51" y="19620"/>
                    <a:pt x="-1093" y="13673"/>
                    <a:pt x="1103" y="8547"/>
                  </a:cubicBezTo>
                  <a:cubicBezTo>
                    <a:pt x="1768" y="6861"/>
                    <a:pt x="2750" y="5318"/>
                    <a:pt x="3996" y="4001"/>
                  </a:cubicBezTo>
                  <a:cubicBezTo>
                    <a:pt x="7294" y="749"/>
                    <a:pt x="11994" y="-645"/>
                    <a:pt x="16532" y="281"/>
                  </a:cubicBezTo>
                  <a:cubicBezTo>
                    <a:pt x="17395" y="432"/>
                    <a:pt x="18231" y="712"/>
                    <a:pt x="19012" y="1107"/>
                  </a:cubicBezTo>
                  <a:cubicBezTo>
                    <a:pt x="19890" y="1412"/>
                    <a:pt x="20723" y="1828"/>
                    <a:pt x="21492" y="2347"/>
                  </a:cubicBezTo>
                  <a:lnTo>
                    <a:pt x="23558" y="4001"/>
                  </a:lnTo>
                  <a:cubicBezTo>
                    <a:pt x="24804" y="5318"/>
                    <a:pt x="25786" y="6861"/>
                    <a:pt x="26451" y="8547"/>
                  </a:cubicBezTo>
                  <a:cubicBezTo>
                    <a:pt x="28647" y="13673"/>
                    <a:pt x="27503" y="19620"/>
                    <a:pt x="23558" y="23563"/>
                  </a:cubicBezTo>
                  <a:cubicBezTo>
                    <a:pt x="22185" y="24773"/>
                    <a:pt x="20656" y="25792"/>
                    <a:pt x="19012" y="26594"/>
                  </a:cubicBezTo>
                  <a:cubicBezTo>
                    <a:pt x="17346" y="27253"/>
                    <a:pt x="15568" y="27580"/>
                    <a:pt x="13777" y="27558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57F222-B5DC-40CA-82AE-D4028BF6F4EA}"/>
                </a:ext>
              </a:extLst>
            </p:cNvPr>
            <p:cNvSpPr/>
            <p:nvPr/>
          </p:nvSpPr>
          <p:spPr>
            <a:xfrm>
              <a:off x="707451" y="4470460"/>
              <a:ext cx="82659" cy="27553"/>
            </a:xfrm>
            <a:custGeom>
              <a:avLst/>
              <a:gdLst>
                <a:gd name="connsiteX0" fmla="*/ 68883 w 82659"/>
                <a:gd name="connsiteY0" fmla="*/ 27553 h 27553"/>
                <a:gd name="connsiteX1" fmla="*/ 13777 w 82659"/>
                <a:gd name="connsiteY1" fmla="*/ 27553 h 27553"/>
                <a:gd name="connsiteX2" fmla="*/ 0 w 82659"/>
                <a:gd name="connsiteY2" fmla="*/ 13777 h 27553"/>
                <a:gd name="connsiteX3" fmla="*/ 13777 w 82659"/>
                <a:gd name="connsiteY3" fmla="*/ 0 h 27553"/>
                <a:gd name="connsiteX4" fmla="*/ 68883 w 82659"/>
                <a:gd name="connsiteY4" fmla="*/ 0 h 27553"/>
                <a:gd name="connsiteX5" fmla="*/ 82659 w 82659"/>
                <a:gd name="connsiteY5" fmla="*/ 13777 h 27553"/>
                <a:gd name="connsiteX6" fmla="*/ 68883 w 8265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9" h="27553">
                  <a:moveTo>
                    <a:pt x="6888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68883" y="0"/>
                  </a:lnTo>
                  <a:cubicBezTo>
                    <a:pt x="76491" y="0"/>
                    <a:pt x="82659" y="6168"/>
                    <a:pt x="82659" y="13777"/>
                  </a:cubicBezTo>
                  <a:cubicBezTo>
                    <a:pt x="82659" y="21385"/>
                    <a:pt x="76491" y="27553"/>
                    <a:pt x="68883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1E3B94A-3A0F-45B2-B705-73BA51BE81F7}"/>
              </a:ext>
            </a:extLst>
          </p:cNvPr>
          <p:cNvSpPr txBox="1"/>
          <p:nvPr/>
        </p:nvSpPr>
        <p:spPr>
          <a:xfrm>
            <a:off x="7753350" y="2990373"/>
            <a:ext cx="3200400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Gilroy ExtraBold"/>
              </a:rPr>
              <a:t>4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BFCCDA-A3D4-41DC-9757-4A46578B9317}"/>
              </a:ext>
            </a:extLst>
          </p:cNvPr>
          <p:cNvSpPr txBox="1"/>
          <p:nvPr/>
        </p:nvSpPr>
        <p:spPr>
          <a:xfrm>
            <a:off x="4861175" y="4889116"/>
            <a:ext cx="2504573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Store type trends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Holiday type trends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FC9115-35F9-4C37-91CD-F2F2377D6669}"/>
              </a:ext>
            </a:extLst>
          </p:cNvPr>
          <p:cNvSpPr txBox="1"/>
          <p:nvPr/>
        </p:nvSpPr>
        <p:spPr>
          <a:xfrm>
            <a:off x="8124712" y="4976347"/>
            <a:ext cx="2504573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State wise trends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2A24D844-CC47-44FC-922E-644FAD891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0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9902D9-C8CC-4E1A-96EA-95BAB5CED804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BE61CF-8408-46DA-A8D0-84E2CE127559}"/>
              </a:ext>
            </a:extLst>
          </p:cNvPr>
          <p:cNvSpPr/>
          <p:nvPr/>
        </p:nvSpPr>
        <p:spPr>
          <a:xfrm>
            <a:off x="335902" y="900498"/>
            <a:ext cx="11513953" cy="3682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C334-248E-4ED1-A947-372F8DE9E4B4}"/>
              </a:ext>
            </a:extLst>
          </p:cNvPr>
          <p:cNvSpPr txBox="1"/>
          <p:nvPr/>
        </p:nvSpPr>
        <p:spPr>
          <a:xfrm>
            <a:off x="4432092" y="6456860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E3A0C-411E-4C70-824E-A5CD325A7434}"/>
              </a:ext>
            </a:extLst>
          </p:cNvPr>
          <p:cNvSpPr txBox="1"/>
          <p:nvPr/>
        </p:nvSpPr>
        <p:spPr>
          <a:xfrm>
            <a:off x="3353594" y="104057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bg1"/>
                </a:solidFill>
                <a:latin typeface="Gilroy ExtraBold"/>
              </a:rPr>
              <a:t> Sales Overview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446DDA4B-A803-406B-858A-FE74D92E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2" y="975149"/>
            <a:ext cx="11240270" cy="368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DDB0C1A-EC34-4D29-A353-8E81363F4AC4}"/>
              </a:ext>
            </a:extLst>
          </p:cNvPr>
          <p:cNvGrpSpPr/>
          <p:nvPr/>
        </p:nvGrpSpPr>
        <p:grpSpPr>
          <a:xfrm>
            <a:off x="2155620" y="4732159"/>
            <a:ext cx="4077227" cy="1360732"/>
            <a:chOff x="4674448" y="2082779"/>
            <a:chExt cx="3526028" cy="985694"/>
          </a:xfrm>
        </p:grpSpPr>
        <p:sp>
          <p:nvSpPr>
            <p:cNvPr id="17" name="Rectangle: Rounded Corners 28">
              <a:extLst>
                <a:ext uri="{FF2B5EF4-FFF2-40B4-BE49-F238E27FC236}">
                  <a16:creationId xmlns:a16="http://schemas.microsoft.com/office/drawing/2014/main" id="{93824898-226D-4929-ADCF-D1979075C94C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BAAA29-7FF8-45DB-99F4-07C7A9EF4369}"/>
                </a:ext>
              </a:extLst>
            </p:cNvPr>
            <p:cNvSpPr txBox="1"/>
            <p:nvPr/>
          </p:nvSpPr>
          <p:spPr>
            <a:xfrm>
              <a:off x="4825173" y="2178299"/>
              <a:ext cx="3256957" cy="74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 Light"/>
                </a:rPr>
                <a:t>November to January has two holiday seasons – Thanksgiving and Christmas – This could be possible reason for the spike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67C6330-C472-4839-96BA-FA0323B45E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1513358" y="4936770"/>
            <a:ext cx="454047" cy="58930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EF5DC53-9A8E-423A-94DC-F621F38846FE}"/>
              </a:ext>
            </a:extLst>
          </p:cNvPr>
          <p:cNvSpPr/>
          <p:nvPr/>
        </p:nvSpPr>
        <p:spPr>
          <a:xfrm>
            <a:off x="8439694" y="999565"/>
            <a:ext cx="3273320" cy="1934008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F5581D2-0AFC-43A7-8EB6-24C1B117B68F}"/>
              </a:ext>
            </a:extLst>
          </p:cNvPr>
          <p:cNvSpPr/>
          <p:nvPr/>
        </p:nvSpPr>
        <p:spPr>
          <a:xfrm>
            <a:off x="9523394" y="688832"/>
            <a:ext cx="1105919" cy="1026691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EF596-462F-4759-B872-EB925BFDA823}"/>
              </a:ext>
            </a:extLst>
          </p:cNvPr>
          <p:cNvSpPr txBox="1"/>
          <p:nvPr/>
        </p:nvSpPr>
        <p:spPr>
          <a:xfrm>
            <a:off x="8523229" y="1068886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1BB39D-8B66-4BBB-9D4A-54C5688B00AD}"/>
              </a:ext>
            </a:extLst>
          </p:cNvPr>
          <p:cNvSpPr txBox="1"/>
          <p:nvPr/>
        </p:nvSpPr>
        <p:spPr>
          <a:xfrm>
            <a:off x="8183322" y="1649681"/>
            <a:ext cx="3786059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Months Nov - Jan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There is a Sudden peak in Weekly sales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Both Peaks are after </a:t>
            </a: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a dip in sales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8185AB-05FC-4178-A18D-9AC45D73AB85}"/>
              </a:ext>
            </a:extLst>
          </p:cNvPr>
          <p:cNvGrpSpPr/>
          <p:nvPr/>
        </p:nvGrpSpPr>
        <p:grpSpPr>
          <a:xfrm>
            <a:off x="7691784" y="4725935"/>
            <a:ext cx="4077227" cy="1360732"/>
            <a:chOff x="4674448" y="2082779"/>
            <a:chExt cx="3526028" cy="985694"/>
          </a:xfrm>
        </p:grpSpPr>
        <p:sp>
          <p:nvSpPr>
            <p:cNvPr id="34" name="Rectangle: Rounded Corners 28">
              <a:extLst>
                <a:ext uri="{FF2B5EF4-FFF2-40B4-BE49-F238E27FC236}">
                  <a16:creationId xmlns:a16="http://schemas.microsoft.com/office/drawing/2014/main" id="{E760DA4E-E33C-4DFD-8775-13C125FA0C44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83EFB5-31B6-4978-A38C-61A962B508D6}"/>
                </a:ext>
              </a:extLst>
            </p:cNvPr>
            <p:cNvSpPr txBox="1"/>
            <p:nvPr/>
          </p:nvSpPr>
          <p:spPr>
            <a:xfrm>
              <a:off x="4749809" y="2177112"/>
              <a:ext cx="3375304" cy="74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Sudden Dip before and after the week – Could indicate savings behavior &amp; people usually are spending time with their families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A836478-50BF-4427-A989-36B3C92F7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7068188" y="4977198"/>
            <a:ext cx="454047" cy="589303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C49F564-6A08-4143-8F0A-EE10D05E6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EFDB87-A09D-4CE7-BA84-CAD3660974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7" name="Slide Zoom 36">
                <a:extLst>
                  <a:ext uri="{FF2B5EF4-FFF2-40B4-BE49-F238E27FC236}">
                    <a16:creationId xmlns:a16="http://schemas.microsoft.com/office/drawing/2014/main" id="{39F40E8E-5E96-4279-A183-699B9BC4A6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2174166"/>
                  </p:ext>
                </p:extLst>
              </p:nvPr>
            </p:nvGraphicFramePr>
            <p:xfrm>
              <a:off x="0" y="5810536"/>
              <a:ext cx="1822979" cy="1025425"/>
            </p:xfrm>
            <a:graphic>
              <a:graphicData uri="http://schemas.microsoft.com/office/powerpoint/2016/slidezoom">
                <pslz:sldZm>
                  <pslz:sldZmObj sldId="361" cId="2462908275">
                    <pslz:zmPr id="{EC743398-66F0-41EA-B06A-1D52464E3997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2979" cy="10254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7" name="Slide Zoom 3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9F40E8E-5E96-4279-A183-699B9BC4A6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5810536"/>
                <a:ext cx="1822979" cy="10254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94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0440452-2E29-46D7-AC54-07EDC7B1BD3B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BE61CF-8408-46DA-A8D0-84E2CE127559}"/>
              </a:ext>
            </a:extLst>
          </p:cNvPr>
          <p:cNvSpPr/>
          <p:nvPr/>
        </p:nvSpPr>
        <p:spPr>
          <a:xfrm>
            <a:off x="298580" y="1336185"/>
            <a:ext cx="11443041" cy="34224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C334-248E-4ED1-A947-372F8DE9E4B4}"/>
              </a:ext>
            </a:extLst>
          </p:cNvPr>
          <p:cNvSpPr txBox="1"/>
          <p:nvPr/>
        </p:nvSpPr>
        <p:spPr>
          <a:xfrm>
            <a:off x="4432092" y="6456860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E3A0C-411E-4C70-824E-A5CD325A7434}"/>
              </a:ext>
            </a:extLst>
          </p:cNvPr>
          <p:cNvSpPr txBox="1"/>
          <p:nvPr/>
        </p:nvSpPr>
        <p:spPr>
          <a:xfrm>
            <a:off x="3377682" y="65315"/>
            <a:ext cx="5460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bg1"/>
                </a:solidFill>
                <a:latin typeface="Gilroy ExtraBold"/>
              </a:rPr>
              <a:t>Sales Q3 on Q4 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D588D43-A1F3-40A1-89BD-B1A2C7F6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4" y="1424052"/>
            <a:ext cx="11147572" cy="319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D584530-A180-47AF-89EA-AD0C669CB269}"/>
              </a:ext>
            </a:extLst>
          </p:cNvPr>
          <p:cNvGrpSpPr/>
          <p:nvPr/>
        </p:nvGrpSpPr>
        <p:grpSpPr>
          <a:xfrm>
            <a:off x="2892559" y="4956843"/>
            <a:ext cx="4142535" cy="1394609"/>
            <a:chOff x="4674448" y="2082779"/>
            <a:chExt cx="3526028" cy="985694"/>
          </a:xfrm>
        </p:grpSpPr>
        <p:sp>
          <p:nvSpPr>
            <p:cNvPr id="17" name="Rectangle: Rounded Corners 28">
              <a:extLst>
                <a:ext uri="{FF2B5EF4-FFF2-40B4-BE49-F238E27FC236}">
                  <a16:creationId xmlns:a16="http://schemas.microsoft.com/office/drawing/2014/main" id="{A494D3F4-5F29-4D0A-9870-A2154E1BC600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422308-1D1D-48A8-9FBC-5C75C4DC6178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866007C-F361-4F40-8C78-0F0B57875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2278798" y="5161454"/>
            <a:ext cx="454047" cy="58930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CA7689-37FB-40D5-B86E-58DD9546A781}"/>
              </a:ext>
            </a:extLst>
          </p:cNvPr>
          <p:cNvSpPr/>
          <p:nvPr/>
        </p:nvSpPr>
        <p:spPr>
          <a:xfrm>
            <a:off x="7371073" y="650090"/>
            <a:ext cx="3273320" cy="1934008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3105F4-B086-45A8-AEC2-46EF24722DA4}"/>
              </a:ext>
            </a:extLst>
          </p:cNvPr>
          <p:cNvSpPr/>
          <p:nvPr/>
        </p:nvSpPr>
        <p:spPr>
          <a:xfrm>
            <a:off x="8506290" y="570481"/>
            <a:ext cx="1105919" cy="1041087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61A064-8E7B-43B1-88E1-6ACA4C715937}"/>
              </a:ext>
            </a:extLst>
          </p:cNvPr>
          <p:cNvSpPr txBox="1"/>
          <p:nvPr/>
        </p:nvSpPr>
        <p:spPr>
          <a:xfrm>
            <a:off x="7498344" y="951453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322EC-7720-447D-8295-28ED3EEDEE94}"/>
              </a:ext>
            </a:extLst>
          </p:cNvPr>
          <p:cNvSpPr txBox="1"/>
          <p:nvPr/>
        </p:nvSpPr>
        <p:spPr>
          <a:xfrm>
            <a:off x="7458084" y="1519430"/>
            <a:ext cx="3073699" cy="1346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Q3-Q4 sales are observed to be higher than the first half of the year.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Q3 &gt; Q4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46E68-4F3A-4A58-8BAA-693679F26444}"/>
              </a:ext>
            </a:extLst>
          </p:cNvPr>
          <p:cNvSpPr txBox="1"/>
          <p:nvPr/>
        </p:nvSpPr>
        <p:spPr>
          <a:xfrm>
            <a:off x="3069635" y="4999961"/>
            <a:ext cx="3786059" cy="166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Second half of the year is clubbed with festive seasons and hence has more sales but Q3&gt;Q4 is counterintuitive finding, and we will need more data to understand this.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CD9CA2-E0AD-4670-9E4F-9EB860A07092}"/>
              </a:ext>
            </a:extLst>
          </p:cNvPr>
          <p:cNvGrpSpPr/>
          <p:nvPr/>
        </p:nvGrpSpPr>
        <p:grpSpPr>
          <a:xfrm>
            <a:off x="7714159" y="4956843"/>
            <a:ext cx="4142535" cy="1394609"/>
            <a:chOff x="4674448" y="2082779"/>
            <a:chExt cx="3526028" cy="985694"/>
          </a:xfrm>
        </p:grpSpPr>
        <p:sp>
          <p:nvSpPr>
            <p:cNvPr id="26" name="Rectangle: Rounded Corners 28">
              <a:extLst>
                <a:ext uri="{FF2B5EF4-FFF2-40B4-BE49-F238E27FC236}">
                  <a16:creationId xmlns:a16="http://schemas.microsoft.com/office/drawing/2014/main" id="{5B7C0DB8-6221-4145-B8D9-2F40814D03D5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B283C-6A70-4032-82C3-B4DD08CA099A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9C3F0BF-F9BB-4D7F-9A3C-7D3BE29748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7147603" y="5115106"/>
            <a:ext cx="454047" cy="5893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8A27D9-0D41-4D89-916D-2E510EEE1117}"/>
              </a:ext>
            </a:extLst>
          </p:cNvPr>
          <p:cNvSpPr txBox="1"/>
          <p:nvPr/>
        </p:nvSpPr>
        <p:spPr>
          <a:xfrm>
            <a:off x="7955562" y="5094413"/>
            <a:ext cx="3946013" cy="1033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Walmart should create Gift bundles in second half of the year and create more occasions to buy in first half.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An occasion like ‘Last day of Feb’ or ‘Spring-Fest Sales’ on the lines of Black Friday will create the required engagement.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6B259190-0C9E-48E9-BC75-A5A04A5F9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73C4A-C70D-446B-8ED9-B88D370193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2098756A-5DB4-4688-8636-A83078F38E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2968835"/>
                  </p:ext>
                </p:extLst>
              </p:nvPr>
            </p:nvGraphicFramePr>
            <p:xfrm>
              <a:off x="49009" y="5780843"/>
              <a:ext cx="1860275" cy="1046405"/>
            </p:xfrm>
            <a:graphic>
              <a:graphicData uri="http://schemas.microsoft.com/office/powerpoint/2016/slidezoom">
                <pslz:sldZm>
                  <pslz:sldZmObj sldId="362" cId="3786143998">
                    <pslz:zmPr id="{4A77CD04-74EB-4A9B-B789-DBFB21FFE2A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0275" cy="10464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098756A-5DB4-4688-8636-A83078F38E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09" y="5780843"/>
                <a:ext cx="1860275" cy="10464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33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57A60A7-7216-4418-93D6-DA9C56EE0FF9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28854B-0534-4805-A8D3-5CB483D33C3D}"/>
              </a:ext>
            </a:extLst>
          </p:cNvPr>
          <p:cNvSpPr/>
          <p:nvPr/>
        </p:nvSpPr>
        <p:spPr>
          <a:xfrm>
            <a:off x="195936" y="1287042"/>
            <a:ext cx="9145944" cy="3198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530BF-58F7-4AB0-A012-5F10167ED353}"/>
              </a:ext>
            </a:extLst>
          </p:cNvPr>
          <p:cNvSpPr txBox="1"/>
          <p:nvPr/>
        </p:nvSpPr>
        <p:spPr>
          <a:xfrm>
            <a:off x="4432092" y="6456860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909DE-B561-4246-9C10-28071B8A9D9A}"/>
              </a:ext>
            </a:extLst>
          </p:cNvPr>
          <p:cNvSpPr txBox="1"/>
          <p:nvPr/>
        </p:nvSpPr>
        <p:spPr>
          <a:xfrm>
            <a:off x="3340359" y="46653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Holidays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A13323-9140-44DB-BB29-CD7B22474775}"/>
              </a:ext>
            </a:extLst>
          </p:cNvPr>
          <p:cNvCxnSpPr/>
          <p:nvPr/>
        </p:nvCxnSpPr>
        <p:spPr>
          <a:xfrm>
            <a:off x="4814586" y="1482473"/>
            <a:ext cx="0" cy="270697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A96F213C-84F0-4A05-AEA9-1B97A7C3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76" y="1367894"/>
            <a:ext cx="4308231" cy="30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2E39AF5-C0C8-4E57-BBC2-D80F24DCF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027" y="1422788"/>
            <a:ext cx="4184572" cy="297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B5EE83-1025-4226-88B7-C9FE4479F451}"/>
              </a:ext>
            </a:extLst>
          </p:cNvPr>
          <p:cNvGrpSpPr/>
          <p:nvPr/>
        </p:nvGrpSpPr>
        <p:grpSpPr>
          <a:xfrm>
            <a:off x="2202278" y="5016594"/>
            <a:ext cx="4142535" cy="1394609"/>
            <a:chOff x="4674448" y="2082779"/>
            <a:chExt cx="3526028" cy="985694"/>
          </a:xfrm>
        </p:grpSpPr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id="{BDE52359-E860-4D15-94E4-C03C3CC9BA90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4B7EC7-02F6-4D02-8F9E-C933E159FAA2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30FE81A-49F7-4D5A-8A3A-ED20C4327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1588517" y="5221205"/>
            <a:ext cx="454047" cy="5893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0D21BA6-01B5-40D6-BF41-CDF4F7F169C2}"/>
              </a:ext>
            </a:extLst>
          </p:cNvPr>
          <p:cNvGrpSpPr/>
          <p:nvPr/>
        </p:nvGrpSpPr>
        <p:grpSpPr>
          <a:xfrm>
            <a:off x="7346555" y="5021796"/>
            <a:ext cx="4142535" cy="1394609"/>
            <a:chOff x="4674448" y="2082779"/>
            <a:chExt cx="3526028" cy="985694"/>
          </a:xfrm>
        </p:grpSpPr>
        <p:sp>
          <p:nvSpPr>
            <p:cNvPr id="20" name="Rectangle: Rounded Corners 28">
              <a:extLst>
                <a:ext uri="{FF2B5EF4-FFF2-40B4-BE49-F238E27FC236}">
                  <a16:creationId xmlns:a16="http://schemas.microsoft.com/office/drawing/2014/main" id="{F66B0407-CD07-4CED-BFDB-DA3DCD877C19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6C20DE-3D5F-465E-B0BD-7A9F364C6BA8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CE32A54-0BBC-4637-9A81-980CB5B5D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6732794" y="5286519"/>
            <a:ext cx="454047" cy="5893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2DD3A4-9286-4190-9B18-9DC5772D67F8}"/>
              </a:ext>
            </a:extLst>
          </p:cNvPr>
          <p:cNvSpPr txBox="1"/>
          <p:nvPr/>
        </p:nvSpPr>
        <p:spPr>
          <a:xfrm>
            <a:off x="2319415" y="5016594"/>
            <a:ext cx="3796290" cy="1346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Since Holidays </a:t>
            </a: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ask for more diverse purchases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and require planned visits, neighborhood stores do not see any change in the purchase behaviors.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48731B-A024-4D08-90B2-024B1E346D29}"/>
              </a:ext>
            </a:extLst>
          </p:cNvPr>
          <p:cNvSpPr txBox="1"/>
          <p:nvPr/>
        </p:nvSpPr>
        <p:spPr>
          <a:xfrm>
            <a:off x="7443735" y="5087252"/>
            <a:ext cx="3796290" cy="1346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Higher sales during Thanksgiving can be attributed to – shorter shopping window and  Black Friday sales that follows – leading to higher sales volume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5A0AE2-7097-4D12-95FC-4A771D8FB43B}"/>
              </a:ext>
            </a:extLst>
          </p:cNvPr>
          <p:cNvSpPr/>
          <p:nvPr/>
        </p:nvSpPr>
        <p:spPr>
          <a:xfrm>
            <a:off x="8722744" y="336640"/>
            <a:ext cx="3273320" cy="1934008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57D4FB7-6B17-418A-B100-9F5CAFD9ABE5}"/>
              </a:ext>
            </a:extLst>
          </p:cNvPr>
          <p:cNvSpPr/>
          <p:nvPr/>
        </p:nvSpPr>
        <p:spPr>
          <a:xfrm>
            <a:off x="9702800" y="71159"/>
            <a:ext cx="1117585" cy="1080307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A74701-3FBD-4A30-A253-E08924A15785}"/>
              </a:ext>
            </a:extLst>
          </p:cNvPr>
          <p:cNvSpPr txBox="1"/>
          <p:nvPr/>
        </p:nvSpPr>
        <p:spPr>
          <a:xfrm>
            <a:off x="8731157" y="396089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831633-515E-4C63-9DCE-370A975BB242}"/>
              </a:ext>
            </a:extLst>
          </p:cNvPr>
          <p:cNvSpPr txBox="1"/>
          <p:nvPr/>
        </p:nvSpPr>
        <p:spPr>
          <a:xfrm>
            <a:off x="8825569" y="1147600"/>
            <a:ext cx="3273320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Mean wee</a:t>
            </a:r>
            <a:r>
              <a:rPr lang="en-US" sz="1600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kly</a:t>
            </a: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 sales is higher during thanksgiving weeks. But type C stores have no impact of Holidays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378E15BC-AC98-40F1-B7FD-C75D2DEA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0B3684B6-1B12-4BA7-BC2F-F39A056291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6397590"/>
                  </p:ext>
                </p:extLst>
              </p:nvPr>
            </p:nvGraphicFramePr>
            <p:xfrm>
              <a:off x="74081" y="5733514"/>
              <a:ext cx="1899089" cy="1068238"/>
            </p:xfrm>
            <a:graphic>
              <a:graphicData uri="http://schemas.microsoft.com/office/powerpoint/2016/slidezoom">
                <pslz:sldZm>
                  <pslz:sldZmObj sldId="363" cId="728120087">
                    <pslz:zmPr id="{D5C0EC59-124F-44F9-AC1B-0E95D7A188A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99089" cy="10682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Slide Zoom 3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B3684B6-1B12-4BA7-BC2F-F39A056291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81" y="5733514"/>
                <a:ext cx="1899089" cy="10682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75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94484DA-3FB6-4809-AC93-E8F58508D2A8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8205A-09AC-4330-A4B2-2671BD34A87B}"/>
              </a:ext>
            </a:extLst>
          </p:cNvPr>
          <p:cNvSpPr/>
          <p:nvPr/>
        </p:nvSpPr>
        <p:spPr>
          <a:xfrm>
            <a:off x="139639" y="1010385"/>
            <a:ext cx="9503988" cy="2963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3235B-2252-4209-A1F4-194EC1D0F738}"/>
              </a:ext>
            </a:extLst>
          </p:cNvPr>
          <p:cNvSpPr txBox="1"/>
          <p:nvPr/>
        </p:nvSpPr>
        <p:spPr>
          <a:xfrm>
            <a:off x="4432092" y="6456860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9DFFC-6D52-41A4-8051-CC33915DA159}"/>
              </a:ext>
            </a:extLst>
          </p:cNvPr>
          <p:cNvSpPr txBox="1"/>
          <p:nvPr/>
        </p:nvSpPr>
        <p:spPr>
          <a:xfrm>
            <a:off x="3340359" y="93307"/>
            <a:ext cx="5498047" cy="59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Holidays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444834E-ECC1-48F5-AF78-3D0372A0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70" y="1045415"/>
            <a:ext cx="9503988" cy="30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B07B00-E9FB-44D3-98B0-9C54611DB5A6}"/>
              </a:ext>
            </a:extLst>
          </p:cNvPr>
          <p:cNvGrpSpPr/>
          <p:nvPr/>
        </p:nvGrpSpPr>
        <p:grpSpPr>
          <a:xfrm>
            <a:off x="1549133" y="4186171"/>
            <a:ext cx="4276672" cy="1606305"/>
            <a:chOff x="4674448" y="2082779"/>
            <a:chExt cx="3526028" cy="985694"/>
          </a:xfrm>
        </p:grpSpPr>
        <p:sp>
          <p:nvSpPr>
            <p:cNvPr id="10" name="Rectangle: Rounded Corners 28">
              <a:extLst>
                <a:ext uri="{FF2B5EF4-FFF2-40B4-BE49-F238E27FC236}">
                  <a16:creationId xmlns:a16="http://schemas.microsoft.com/office/drawing/2014/main" id="{6F248A97-438A-46EE-AB2A-AF68909C30EE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92B0ED-BE3F-4908-8209-A4090F3B6C04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F07FDC0-AE73-4988-95C4-AC21C6137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905038" y="4403965"/>
            <a:ext cx="450552" cy="584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DFE410-FFA0-4820-910B-DE706DF9CFB5}"/>
              </a:ext>
            </a:extLst>
          </p:cNvPr>
          <p:cNvSpPr txBox="1"/>
          <p:nvPr/>
        </p:nvSpPr>
        <p:spPr>
          <a:xfrm>
            <a:off x="1634123" y="4318461"/>
            <a:ext cx="3878145" cy="166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 Holiday weeks – erratic outliers could be due to customers who have lesser frequency and hence bigger market basket size, we need to tap this market.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B2C382-C6AD-4BDB-860B-F5F1514852EE}"/>
              </a:ext>
            </a:extLst>
          </p:cNvPr>
          <p:cNvGrpSpPr/>
          <p:nvPr/>
        </p:nvGrpSpPr>
        <p:grpSpPr>
          <a:xfrm>
            <a:off x="6679734" y="4161515"/>
            <a:ext cx="4246413" cy="1651070"/>
            <a:chOff x="4674448" y="2082779"/>
            <a:chExt cx="3526028" cy="985694"/>
          </a:xfrm>
        </p:grpSpPr>
        <p:sp>
          <p:nvSpPr>
            <p:cNvPr id="15" name="Rectangle: Rounded Corners 28">
              <a:extLst>
                <a:ext uri="{FF2B5EF4-FFF2-40B4-BE49-F238E27FC236}">
                  <a16:creationId xmlns:a16="http://schemas.microsoft.com/office/drawing/2014/main" id="{6A763089-9FED-475E-8144-41EF1A5856A4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9E2FAD-E484-40E1-BEA9-64D0300F17BF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5ECA50-0164-450A-94BD-247BCA4152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6042332" y="4356791"/>
            <a:ext cx="454047" cy="5893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4587B8-5C09-4D8F-9BAD-782937889D19}"/>
              </a:ext>
            </a:extLst>
          </p:cNvPr>
          <p:cNvSpPr txBox="1"/>
          <p:nvPr/>
        </p:nvSpPr>
        <p:spPr>
          <a:xfrm>
            <a:off x="6797060" y="4342070"/>
            <a:ext cx="3796290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$100 K difference in median can be attributed to added purchase of gifts - increasing the sales volume.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E9F5F1-EF7F-4D59-AAF4-620C3899E50C}"/>
              </a:ext>
            </a:extLst>
          </p:cNvPr>
          <p:cNvSpPr/>
          <p:nvPr/>
        </p:nvSpPr>
        <p:spPr>
          <a:xfrm>
            <a:off x="9116358" y="321441"/>
            <a:ext cx="3062407" cy="2375045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29A6A6-E880-44C1-862E-771D18F93A38}"/>
              </a:ext>
            </a:extLst>
          </p:cNvPr>
          <p:cNvSpPr/>
          <p:nvPr/>
        </p:nvSpPr>
        <p:spPr>
          <a:xfrm>
            <a:off x="10069037" y="-3488"/>
            <a:ext cx="1105919" cy="9075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277CA5-C643-4712-9D3B-79058F3480A4}"/>
              </a:ext>
            </a:extLst>
          </p:cNvPr>
          <p:cNvSpPr txBox="1"/>
          <p:nvPr/>
        </p:nvSpPr>
        <p:spPr>
          <a:xfrm>
            <a:off x="9085725" y="321441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6CBE3-1D6D-4CB0-B4E6-993CD2ACDDAE}"/>
              </a:ext>
            </a:extLst>
          </p:cNvPr>
          <p:cNvSpPr txBox="1"/>
          <p:nvPr/>
        </p:nvSpPr>
        <p:spPr>
          <a:xfrm>
            <a:off x="9079351" y="929684"/>
            <a:ext cx="3215281" cy="175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1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-Around $100K difference in the median(50%) weekly sales during holiday weeks compared normal weeks</a:t>
            </a:r>
          </a:p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- Range of sales is larger in holiday weeks</a:t>
            </a:r>
          </a:p>
          <a:p>
            <a:pPr marR="0" lvl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1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- No Holiday weeks have more outliers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FE8AC9C8-0FF3-4207-B633-CE7AD101F5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775786"/>
                  </p:ext>
                </p:extLst>
              </p:nvPr>
            </p:nvGraphicFramePr>
            <p:xfrm>
              <a:off x="46906" y="5850758"/>
              <a:ext cx="1763233" cy="991819"/>
            </p:xfrm>
            <a:graphic>
              <a:graphicData uri="http://schemas.microsoft.com/office/powerpoint/2016/slidezoom">
                <pslz:sldZm>
                  <pslz:sldZmObj sldId="363" cId="728120087">
                    <pslz:zmPr id="{FE1E48A7-1EEA-4D02-B49E-4EB80442F61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3233" cy="9918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E8AC9C8-0FF3-4207-B633-CE7AD101F5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06" y="5850758"/>
                <a:ext cx="1763233" cy="9918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A32DFBE-2C01-4AD3-A6CF-68A21C0FB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6006859" y="4356553"/>
            <a:ext cx="454047" cy="5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75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007FA12-1923-429A-BA60-8F8C78C5C2D3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705F49-A496-4771-96E7-0FBD6DC05B53}"/>
              </a:ext>
            </a:extLst>
          </p:cNvPr>
          <p:cNvSpPr/>
          <p:nvPr/>
        </p:nvSpPr>
        <p:spPr>
          <a:xfrm>
            <a:off x="177280" y="1028276"/>
            <a:ext cx="9666515" cy="3957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07E9A-3068-4FD7-8AAB-EB097DD496BF}"/>
              </a:ext>
            </a:extLst>
          </p:cNvPr>
          <p:cNvSpPr txBox="1"/>
          <p:nvPr/>
        </p:nvSpPr>
        <p:spPr>
          <a:xfrm>
            <a:off x="4653165" y="6446166"/>
            <a:ext cx="33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B0C00-C2CB-479B-B5F9-6449739D11C0}"/>
              </a:ext>
            </a:extLst>
          </p:cNvPr>
          <p:cNvSpPr txBox="1"/>
          <p:nvPr/>
        </p:nvSpPr>
        <p:spPr>
          <a:xfrm>
            <a:off x="3340359" y="104057"/>
            <a:ext cx="5523723" cy="60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Markdown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E2B044-714C-4FA4-87FE-5787290C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5" y="1062062"/>
            <a:ext cx="3948112" cy="34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2F916A8-FB73-4933-9D52-634E0423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33" y="1062061"/>
            <a:ext cx="4724400" cy="341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D17DEF-A836-4538-9CAF-E3E54C4926B7}"/>
              </a:ext>
            </a:extLst>
          </p:cNvPr>
          <p:cNvCxnSpPr>
            <a:cxnSpLocks/>
          </p:cNvCxnSpPr>
          <p:nvPr/>
        </p:nvCxnSpPr>
        <p:spPr>
          <a:xfrm>
            <a:off x="4497354" y="1688846"/>
            <a:ext cx="0" cy="211338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E0A3C93-7A5A-4DB7-B2CB-F8FAD7D98BD2}"/>
              </a:ext>
            </a:extLst>
          </p:cNvPr>
          <p:cNvGrpSpPr/>
          <p:nvPr/>
        </p:nvGrpSpPr>
        <p:grpSpPr>
          <a:xfrm>
            <a:off x="1549132" y="5091237"/>
            <a:ext cx="4142535" cy="1394609"/>
            <a:chOff x="4674448" y="2082779"/>
            <a:chExt cx="3526028" cy="985694"/>
          </a:xfrm>
        </p:grpSpPr>
        <p:sp>
          <p:nvSpPr>
            <p:cNvPr id="9" name="Rectangle: Rounded Corners 28">
              <a:extLst>
                <a:ext uri="{FF2B5EF4-FFF2-40B4-BE49-F238E27FC236}">
                  <a16:creationId xmlns:a16="http://schemas.microsoft.com/office/drawing/2014/main" id="{F5C9C808-F83F-4D90-8430-D6C9901E4C30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F11844-2979-415A-A12E-46D2939A6300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D7E8AD-BEF3-47A0-9DB7-1837301C3D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905558" y="5532444"/>
            <a:ext cx="454047" cy="5893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5100351-B1E4-4B6F-B126-DB0F5A560600}"/>
              </a:ext>
            </a:extLst>
          </p:cNvPr>
          <p:cNvGrpSpPr/>
          <p:nvPr/>
        </p:nvGrpSpPr>
        <p:grpSpPr>
          <a:xfrm>
            <a:off x="6712069" y="5085248"/>
            <a:ext cx="4142535" cy="1394609"/>
            <a:chOff x="4674448" y="2082779"/>
            <a:chExt cx="3526028" cy="985694"/>
          </a:xfrm>
        </p:grpSpPr>
        <p:sp>
          <p:nvSpPr>
            <p:cNvPr id="14" name="Rectangle: Rounded Corners 28">
              <a:extLst>
                <a:ext uri="{FF2B5EF4-FFF2-40B4-BE49-F238E27FC236}">
                  <a16:creationId xmlns:a16="http://schemas.microsoft.com/office/drawing/2014/main" id="{9E337B5C-773B-453E-B7F1-BD8CE6C843B9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F178E6-DD31-41A2-AEA5-02BD1ED2F510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D863EDA-2739-4962-9FC6-90F6D213D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6042332" y="5532448"/>
            <a:ext cx="454047" cy="5893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AED5A8-4FF9-4440-B655-D88231F45221}"/>
              </a:ext>
            </a:extLst>
          </p:cNvPr>
          <p:cNvSpPr txBox="1"/>
          <p:nvPr/>
        </p:nvSpPr>
        <p:spPr>
          <a:xfrm>
            <a:off x="2232201" y="4469940"/>
            <a:ext cx="7127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Markdowns are the total amount reduced on the price for a set of 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slow-moving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products –so as to enable their sales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5DB5FF-EE3C-4F68-A48F-0D2A58DDCC7C}"/>
              </a:ext>
            </a:extLst>
          </p:cNvPr>
          <p:cNvSpPr/>
          <p:nvPr/>
        </p:nvSpPr>
        <p:spPr>
          <a:xfrm>
            <a:off x="8741400" y="347895"/>
            <a:ext cx="3273320" cy="2179162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BD604CC-91AA-471F-A8A6-45B8AAB50C9B}"/>
              </a:ext>
            </a:extLst>
          </p:cNvPr>
          <p:cNvSpPr/>
          <p:nvPr/>
        </p:nvSpPr>
        <p:spPr>
          <a:xfrm>
            <a:off x="9845097" y="-3487"/>
            <a:ext cx="1105919" cy="9075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0F66D-A348-424D-B78C-6F0E5C9B276B}"/>
              </a:ext>
            </a:extLst>
          </p:cNvPr>
          <p:cNvSpPr txBox="1"/>
          <p:nvPr/>
        </p:nvSpPr>
        <p:spPr>
          <a:xfrm>
            <a:off x="8861788" y="321442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CD8DF-DC5F-41ED-855A-DCE3280D15F4}"/>
              </a:ext>
            </a:extLst>
          </p:cNvPr>
          <p:cNvSpPr txBox="1"/>
          <p:nvPr/>
        </p:nvSpPr>
        <p:spPr>
          <a:xfrm>
            <a:off x="8713375" y="863023"/>
            <a:ext cx="3273321" cy="198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Markdown's trend show a positive impact for Type B stores.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Type A store remains relatively flat.</a:t>
            </a:r>
          </a:p>
          <a:p>
            <a:pPr algn="ctr">
              <a:lnSpc>
                <a:spcPct val="130000"/>
              </a:lnSpc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Markdown effect on total weekly sales only sees a moderate</a:t>
            </a: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 impact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5F3388-7530-4299-8A67-5636FAF4D94E}"/>
              </a:ext>
            </a:extLst>
          </p:cNvPr>
          <p:cNvSpPr txBox="1"/>
          <p:nvPr/>
        </p:nvSpPr>
        <p:spPr>
          <a:xfrm>
            <a:off x="1801016" y="5085248"/>
            <a:ext cx="3332896" cy="127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Trend show a positive impact </a:t>
            </a:r>
            <a:r>
              <a: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of Markdown on Type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 stores. This can be because Type A stores are mainly dependent on bulk planned purchase and type C on quick convenience purchase. Both behaviors are difficult to change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8965A5-4658-46C2-94A1-BE61245EB67D}"/>
              </a:ext>
            </a:extLst>
          </p:cNvPr>
          <p:cNvSpPr txBox="1"/>
          <p:nvPr/>
        </p:nvSpPr>
        <p:spPr>
          <a:xfrm>
            <a:off x="7074952" y="5205280"/>
            <a:ext cx="3332896" cy="1033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Markdowns show a diminishing returns plot. Hence Mark down should be targeted</a:t>
            </a:r>
            <a:r>
              <a:rPr lang="en-US" sz="1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 only on type B stores in Moderate Magnitude to get the best return on investment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84489513-16FC-48E4-A7A8-1CEFB798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A110F4AA-5176-4FE7-AB84-4953EB9C92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4901610"/>
                  </p:ext>
                </p:extLst>
              </p:nvPr>
            </p:nvGraphicFramePr>
            <p:xfrm>
              <a:off x="0" y="6028735"/>
              <a:ext cx="1474249" cy="829265"/>
            </p:xfrm>
            <a:graphic>
              <a:graphicData uri="http://schemas.microsoft.com/office/powerpoint/2016/slidezoom">
                <pslz:sldZm>
                  <pslz:sldZmObj sldId="364" cId="239651183">
                    <pslz:zmPr id="{278C45DC-5CF7-40E1-A212-F7A974A7AB7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74249" cy="8292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110F4AA-5176-4FE7-AB84-4953EB9C92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6028735"/>
                <a:ext cx="1474249" cy="8292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14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3C3EAF-3524-433C-959B-BC1A135AA1E1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A1A5D-84B3-4536-8EED-0700E7E3A188}"/>
              </a:ext>
            </a:extLst>
          </p:cNvPr>
          <p:cNvSpPr/>
          <p:nvPr/>
        </p:nvSpPr>
        <p:spPr>
          <a:xfrm>
            <a:off x="279910" y="655046"/>
            <a:ext cx="8822713" cy="4084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05194-B091-4F2B-A980-F4CF0F5881EC}"/>
              </a:ext>
            </a:extLst>
          </p:cNvPr>
          <p:cNvSpPr txBox="1"/>
          <p:nvPr/>
        </p:nvSpPr>
        <p:spPr>
          <a:xfrm>
            <a:off x="4690484" y="6446166"/>
            <a:ext cx="33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5CDD9-34F4-4BD6-849F-1AC63DFC8F5A}"/>
              </a:ext>
            </a:extLst>
          </p:cNvPr>
          <p:cNvSpPr txBox="1"/>
          <p:nvPr/>
        </p:nvSpPr>
        <p:spPr>
          <a:xfrm>
            <a:off x="3340359" y="93307"/>
            <a:ext cx="5498047" cy="59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Markdown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53B0DB8-62F5-4A13-A89A-2718B138F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76" y="688832"/>
            <a:ext cx="8563947" cy="396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7456A88-5BF0-46C3-BAD7-F9B220D53DE8}"/>
              </a:ext>
            </a:extLst>
          </p:cNvPr>
          <p:cNvGrpSpPr/>
          <p:nvPr/>
        </p:nvGrpSpPr>
        <p:grpSpPr>
          <a:xfrm>
            <a:off x="5244053" y="5051557"/>
            <a:ext cx="4142535" cy="1394609"/>
            <a:chOff x="4674448" y="2082779"/>
            <a:chExt cx="3526028" cy="985694"/>
          </a:xfrm>
        </p:grpSpPr>
        <p:sp>
          <p:nvSpPr>
            <p:cNvPr id="11" name="Rectangle: Rounded Corners 28">
              <a:extLst>
                <a:ext uri="{FF2B5EF4-FFF2-40B4-BE49-F238E27FC236}">
                  <a16:creationId xmlns:a16="http://schemas.microsoft.com/office/drawing/2014/main" id="{E661EE86-1EEC-41F1-9140-5B5C4809613E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CFC7B9-C1F1-4AD1-8BD7-5C14F6352997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F1F2F2D-814E-4748-A9F2-3295AE48E0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4703117" y="5280518"/>
            <a:ext cx="454047" cy="589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19D98E-00CA-4C55-878F-09D7AFFBB722}"/>
              </a:ext>
            </a:extLst>
          </p:cNvPr>
          <p:cNvSpPr txBox="1"/>
          <p:nvPr/>
        </p:nvSpPr>
        <p:spPr>
          <a:xfrm>
            <a:off x="5353926" y="5250246"/>
            <a:ext cx="3796290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Stores in different states behave differently on markdown- Hence Walmart should have a separate markdown strategy for each store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A9585D-B3C5-44CA-A6E3-220048FB0910}"/>
              </a:ext>
            </a:extLst>
          </p:cNvPr>
          <p:cNvSpPr/>
          <p:nvPr/>
        </p:nvSpPr>
        <p:spPr>
          <a:xfrm>
            <a:off x="8741400" y="347895"/>
            <a:ext cx="3273320" cy="2179162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8A8AF10-A34A-4118-A355-79333F35F769}"/>
              </a:ext>
            </a:extLst>
          </p:cNvPr>
          <p:cNvSpPr/>
          <p:nvPr/>
        </p:nvSpPr>
        <p:spPr>
          <a:xfrm>
            <a:off x="9845097" y="-3487"/>
            <a:ext cx="1105919" cy="9075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211BD6-439C-4651-93F2-8BD6B4B85DED}"/>
              </a:ext>
            </a:extLst>
          </p:cNvPr>
          <p:cNvSpPr txBox="1"/>
          <p:nvPr/>
        </p:nvSpPr>
        <p:spPr>
          <a:xfrm>
            <a:off x="8861788" y="321442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A8235D-E4E5-4142-980E-AF423248B87D}"/>
              </a:ext>
            </a:extLst>
          </p:cNvPr>
          <p:cNvSpPr txBox="1"/>
          <p:nvPr/>
        </p:nvSpPr>
        <p:spPr>
          <a:xfrm>
            <a:off x="8713375" y="863023"/>
            <a:ext cx="3273321" cy="1346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There is more than 100% increase in  weekly sales when markdown value is in range of 100k to 155k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3F7200F9-ED33-49A3-8E9F-FBCC992E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DE4D218-0F17-450E-A6F8-9CC351968D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149761"/>
                  </p:ext>
                </p:extLst>
              </p:nvPr>
            </p:nvGraphicFramePr>
            <p:xfrm>
              <a:off x="0" y="5975820"/>
              <a:ext cx="1568320" cy="882180"/>
            </p:xfrm>
            <a:graphic>
              <a:graphicData uri="http://schemas.microsoft.com/office/powerpoint/2016/slidezoom">
                <pslz:sldZm>
                  <pslz:sldZmObj sldId="364" cId="239651183">
                    <pslz:zmPr id="{D271F10B-2642-4F39-8232-4BB98D7BDC9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8320" cy="882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DE4D218-0F17-450E-A6F8-9CC351968D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5975820"/>
                <a:ext cx="1568320" cy="8821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4478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49A735B-0FCE-44BD-B079-11BE70EA096B}"/>
              </a:ext>
            </a:extLst>
          </p:cNvPr>
          <p:cNvSpPr/>
          <p:nvPr/>
        </p:nvSpPr>
        <p:spPr>
          <a:xfrm rot="10800000">
            <a:off x="5353055" y="23982"/>
            <a:ext cx="6838945" cy="6834017"/>
          </a:xfrm>
          <a:custGeom>
            <a:avLst/>
            <a:gdLst>
              <a:gd name="connsiteX0" fmla="*/ 0 w 5642866"/>
              <a:gd name="connsiteY0" fmla="*/ 0 h 5638800"/>
              <a:gd name="connsiteX1" fmla="*/ 5642866 w 5642866"/>
              <a:gd name="connsiteY1" fmla="*/ 0 h 5638800"/>
              <a:gd name="connsiteX2" fmla="*/ 4066 w 5642866"/>
              <a:gd name="connsiteY2" fmla="*/ 5638800 h 5638800"/>
              <a:gd name="connsiteX3" fmla="*/ 0 w 5642866"/>
              <a:gd name="connsiteY3" fmla="*/ 5638697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866" h="5638800">
                <a:moveTo>
                  <a:pt x="0" y="0"/>
                </a:moveTo>
                <a:lnTo>
                  <a:pt x="5642866" y="0"/>
                </a:lnTo>
                <a:cubicBezTo>
                  <a:pt x="5642866" y="3114223"/>
                  <a:pt x="3118289" y="5638800"/>
                  <a:pt x="4066" y="5638800"/>
                </a:cubicBezTo>
                <a:lnTo>
                  <a:pt x="0" y="56386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851C5-A5AD-4609-B877-5D2D472DF3F2}"/>
              </a:ext>
            </a:extLst>
          </p:cNvPr>
          <p:cNvSpPr txBox="1"/>
          <p:nvPr/>
        </p:nvSpPr>
        <p:spPr>
          <a:xfrm>
            <a:off x="580777" y="471042"/>
            <a:ext cx="7368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Pricing-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Recommendations</a:t>
            </a:r>
            <a:endParaRPr kumimoji="0" lang="en-ID" sz="4000" b="0" i="0" u="none" strike="noStrike" kern="1200" cap="none" spc="0" normalizeH="0" baseline="0" noProof="0" dirty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65FF5-FA77-47EB-8380-86A4D0D3638C}"/>
              </a:ext>
            </a:extLst>
          </p:cNvPr>
          <p:cNvGrpSpPr/>
          <p:nvPr/>
        </p:nvGrpSpPr>
        <p:grpSpPr>
          <a:xfrm>
            <a:off x="809064" y="2478783"/>
            <a:ext cx="4078769" cy="616403"/>
            <a:chOff x="6790750" y="2622308"/>
            <a:chExt cx="4078769" cy="6164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E2B6D5-7605-4FB9-9D29-C77DFC732C94}"/>
                </a:ext>
              </a:extLst>
            </p:cNvPr>
            <p:cNvSpPr txBox="1"/>
            <p:nvPr/>
          </p:nvSpPr>
          <p:spPr>
            <a:xfrm>
              <a:off x="7282499" y="2653936"/>
              <a:ext cx="35870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 Light"/>
                </a:rPr>
                <a:t>Better Planned Markdowns For Type B stores </a:t>
              </a: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2741302-B6BD-4091-86BE-6D21A73C0DFE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01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0591A5-FDAF-456B-A86A-ABF06F8D6BAC}"/>
              </a:ext>
            </a:extLst>
          </p:cNvPr>
          <p:cNvGrpSpPr/>
          <p:nvPr/>
        </p:nvGrpSpPr>
        <p:grpSpPr>
          <a:xfrm>
            <a:off x="809062" y="3288257"/>
            <a:ext cx="4702510" cy="870100"/>
            <a:chOff x="6790750" y="2622308"/>
            <a:chExt cx="4702510" cy="8701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45E410-6648-4377-92ED-DE68AF00CFC8}"/>
                </a:ext>
              </a:extLst>
            </p:cNvPr>
            <p:cNvSpPr txBox="1"/>
            <p:nvPr/>
          </p:nvSpPr>
          <p:spPr>
            <a:xfrm>
              <a:off x="7236796" y="2661411"/>
              <a:ext cx="42564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Prepare </a:t>
              </a:r>
              <a:r>
                <a:rPr lang="en-US" sz="16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 Light"/>
                </a:rPr>
                <a:t>for advance purchasing cycle during Holiday season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080EB87-769D-4430-8A8D-1436A57D0043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02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0FFE1-5DF2-4412-96AC-8C38769B9311}"/>
              </a:ext>
            </a:extLst>
          </p:cNvPr>
          <p:cNvGrpSpPr/>
          <p:nvPr/>
        </p:nvGrpSpPr>
        <p:grpSpPr>
          <a:xfrm>
            <a:off x="809064" y="4166893"/>
            <a:ext cx="4469001" cy="584775"/>
            <a:chOff x="6790750" y="2636688"/>
            <a:chExt cx="4469001" cy="584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BABF4E-3335-4514-B07D-EEF46989B46D}"/>
                </a:ext>
              </a:extLst>
            </p:cNvPr>
            <p:cNvSpPr txBox="1"/>
            <p:nvPr/>
          </p:nvSpPr>
          <p:spPr>
            <a:xfrm>
              <a:off x="7236796" y="2636688"/>
              <a:ext cx="40229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Offer Gift Bundles in Second Half of the year.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Create Sales Occasions in first half of the year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BEE939-6B57-4AA7-A719-96131600B6EC}"/>
                </a:ext>
              </a:extLst>
            </p:cNvPr>
            <p:cNvSpPr/>
            <p:nvPr/>
          </p:nvSpPr>
          <p:spPr>
            <a:xfrm>
              <a:off x="6790750" y="2673366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03</a:t>
              </a:r>
              <a:endPara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51122B-73D1-4369-BBC2-31120D18E4C0}"/>
              </a:ext>
            </a:extLst>
          </p:cNvPr>
          <p:cNvGrpSpPr/>
          <p:nvPr/>
        </p:nvGrpSpPr>
        <p:grpSpPr>
          <a:xfrm>
            <a:off x="809064" y="4928661"/>
            <a:ext cx="4543991" cy="1362542"/>
            <a:chOff x="6790750" y="2622308"/>
            <a:chExt cx="4543991" cy="13625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8BDDE5-F07D-4F1F-A7CB-2E6674EAFDC9}"/>
                </a:ext>
              </a:extLst>
            </p:cNvPr>
            <p:cNvSpPr txBox="1"/>
            <p:nvPr/>
          </p:nvSpPr>
          <p:spPr>
            <a:xfrm>
              <a:off x="7282499" y="2661411"/>
              <a:ext cx="405224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During no holiday week, promote bulk buying by providing </a:t>
              </a:r>
              <a:r>
                <a:rPr lang="en-US" sz="1600" b="1" dirty="0"/>
                <a:t>free delivery service on orders above certain limit</a:t>
              </a:r>
              <a:r>
                <a:rPr lang="en-US" sz="1600" dirty="0"/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/>
                <a:t>During holiday season, </a:t>
              </a:r>
              <a:r>
                <a:rPr lang="en-US" sz="1600" b="1" dirty="0"/>
                <a:t>promote bulk buying by providing store points.</a:t>
              </a:r>
              <a:endPara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98ACF59-976D-46B4-8181-E282407B96BD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04</a:t>
              </a:r>
              <a:endPara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9A06BC-45DB-4AE1-B30C-3A679CD39B3D}"/>
              </a:ext>
            </a:extLst>
          </p:cNvPr>
          <p:cNvCxnSpPr/>
          <p:nvPr/>
        </p:nvCxnSpPr>
        <p:spPr>
          <a:xfrm>
            <a:off x="809064" y="3070661"/>
            <a:ext cx="388794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AC636E4-763C-4C57-8D87-3C9D7049EDB2}"/>
              </a:ext>
            </a:extLst>
          </p:cNvPr>
          <p:cNvCxnSpPr/>
          <p:nvPr/>
        </p:nvCxnSpPr>
        <p:spPr>
          <a:xfrm>
            <a:off x="809064" y="3930816"/>
            <a:ext cx="388794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D073F14-1209-49F4-BAED-14438C2B01FF}"/>
              </a:ext>
            </a:extLst>
          </p:cNvPr>
          <p:cNvCxnSpPr/>
          <p:nvPr/>
        </p:nvCxnSpPr>
        <p:spPr>
          <a:xfrm>
            <a:off x="809064" y="4790971"/>
            <a:ext cx="388794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SpringFest is here and so are free curbside garden-to-go kits! | Lowe&amp;#39;s  Corporate">
            <a:extLst>
              <a:ext uri="{FF2B5EF4-FFF2-40B4-BE49-F238E27FC236}">
                <a16:creationId xmlns:a16="http://schemas.microsoft.com/office/drawing/2014/main" id="{AC56A11F-4B7F-4481-9AAD-07387B5D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25" y="2687163"/>
            <a:ext cx="5014722" cy="25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25F39F58-DB25-42B4-9F49-6661E6E3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302" y="2762016"/>
            <a:ext cx="631854" cy="67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Walmart – Logos Download">
            <a:extLst>
              <a:ext uri="{FF2B5EF4-FFF2-40B4-BE49-F238E27FC236}">
                <a16:creationId xmlns:a16="http://schemas.microsoft.com/office/drawing/2014/main" id="{9D6C4C85-3709-4768-BA63-CD5857CA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53" y="1233841"/>
            <a:ext cx="5380542" cy="141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60B34B4C-6C26-44E2-B90A-E9C7FC8D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72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C1D005-59E6-4AB2-AC91-F22EF0506628}"/>
              </a:ext>
            </a:extLst>
          </p:cNvPr>
          <p:cNvSpPr txBox="1"/>
          <p:nvPr/>
        </p:nvSpPr>
        <p:spPr>
          <a:xfrm>
            <a:off x="3047999" y="232929"/>
            <a:ext cx="65576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lang="en-US" sz="4000" spc="600">
                <a:solidFill>
                  <a:srgbClr val="000000"/>
                </a:solidFill>
                <a:latin typeface="Gilroy ExtraBold"/>
              </a:rPr>
              <a:t>Case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lang="en-US" sz="4000" spc="600">
                <a:solidFill>
                  <a:srgbClr val="000000"/>
                </a:solidFill>
                <a:latin typeface="Gilroy ExtraBold"/>
              </a:rPr>
              <a:t>Scenario</a:t>
            </a:r>
            <a:r>
              <a:rPr lang="en-US" sz="4000" spc="600">
                <a:solidFill>
                  <a:srgbClr val="ED3237"/>
                </a:solidFill>
                <a:latin typeface="Gilroy ExtraBold"/>
              </a:rPr>
              <a:t> 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397B5-CFC7-4B5A-A53A-17B60784AAAF}"/>
              </a:ext>
            </a:extLst>
          </p:cNvPr>
          <p:cNvSpPr txBox="1"/>
          <p:nvPr/>
        </p:nvSpPr>
        <p:spPr>
          <a:xfrm>
            <a:off x="3385291" y="1048773"/>
            <a:ext cx="5883053" cy="4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Can Walmart Continue to thrive on cost leadership? 	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DDBB3C-CB9E-48BC-AF25-476566C1EA0F}"/>
              </a:ext>
            </a:extLst>
          </p:cNvPr>
          <p:cNvGrpSpPr/>
          <p:nvPr/>
        </p:nvGrpSpPr>
        <p:grpSpPr>
          <a:xfrm>
            <a:off x="2494348" y="2024866"/>
            <a:ext cx="3526028" cy="985694"/>
            <a:chOff x="4674448" y="2082779"/>
            <a:chExt cx="3526028" cy="985694"/>
          </a:xfrm>
        </p:grpSpPr>
        <p:sp>
          <p:nvSpPr>
            <p:cNvPr id="7" name="Rectangle: Rounded Corners 28">
              <a:extLst>
                <a:ext uri="{FF2B5EF4-FFF2-40B4-BE49-F238E27FC236}">
                  <a16:creationId xmlns:a16="http://schemas.microsoft.com/office/drawing/2014/main" id="{5DD98C78-8B74-4A9D-840A-10A787776C0E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74FEC9-7C67-41FB-9510-538312579A56}"/>
                </a:ext>
              </a:extLst>
            </p:cNvPr>
            <p:cNvSpPr txBox="1"/>
            <p:nvPr/>
          </p:nvSpPr>
          <p:spPr>
            <a:xfrm>
              <a:off x="4826160" y="2222324"/>
              <a:ext cx="3222604" cy="70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2012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Amazon Acquired Kiva Systems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1BD27E3-964E-4E7C-B0B6-A9EAEC50D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1693975" y="2223062"/>
            <a:ext cx="454047" cy="5893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5288D8-FB9E-4083-A141-D41F84BC6A65}"/>
              </a:ext>
            </a:extLst>
          </p:cNvPr>
          <p:cNvSpPr/>
          <p:nvPr/>
        </p:nvSpPr>
        <p:spPr>
          <a:xfrm>
            <a:off x="6276214" y="2024865"/>
            <a:ext cx="45719" cy="35238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32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8A8C70-D99F-453A-B9FB-4322E5F587EC}"/>
              </a:ext>
            </a:extLst>
          </p:cNvPr>
          <p:cNvGrpSpPr/>
          <p:nvPr/>
        </p:nvGrpSpPr>
        <p:grpSpPr>
          <a:xfrm>
            <a:off x="6508160" y="2517713"/>
            <a:ext cx="3526028" cy="985694"/>
            <a:chOff x="4674448" y="2082779"/>
            <a:chExt cx="3526028" cy="985694"/>
          </a:xfrm>
        </p:grpSpPr>
        <p:sp>
          <p:nvSpPr>
            <p:cNvPr id="40" name="Rectangle: Rounded Corners 28">
              <a:extLst>
                <a:ext uri="{FF2B5EF4-FFF2-40B4-BE49-F238E27FC236}">
                  <a16:creationId xmlns:a16="http://schemas.microsoft.com/office/drawing/2014/main" id="{0BC8D3D1-151E-4F8C-88AA-818346802F11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192B76-9EFE-42A5-863F-BD9EBBD80F5A}"/>
                </a:ext>
              </a:extLst>
            </p:cNvPr>
            <p:cNvSpPr txBox="1"/>
            <p:nvPr/>
          </p:nvSpPr>
          <p:spPr>
            <a:xfrm>
              <a:off x="4826160" y="2222324"/>
              <a:ext cx="3222604" cy="70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2013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Amazon invests in Drone Tech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ABDEC6CD-1E0A-4999-BD25-4F0C3F8F1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5400000">
            <a:off x="10471173" y="2736960"/>
            <a:ext cx="454047" cy="58930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5D1514A-6606-4AB9-8604-6B9EC57CD7ED}"/>
              </a:ext>
            </a:extLst>
          </p:cNvPr>
          <p:cNvGrpSpPr/>
          <p:nvPr/>
        </p:nvGrpSpPr>
        <p:grpSpPr>
          <a:xfrm>
            <a:off x="2563959" y="3523045"/>
            <a:ext cx="3526028" cy="1243088"/>
            <a:chOff x="4635275" y="2080018"/>
            <a:chExt cx="3526028" cy="985694"/>
          </a:xfrm>
        </p:grpSpPr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6C4D8C69-938E-4E78-A6E6-951596FE9ADC}"/>
                </a:ext>
              </a:extLst>
            </p:cNvPr>
            <p:cNvSpPr/>
            <p:nvPr/>
          </p:nvSpPr>
          <p:spPr>
            <a:xfrm>
              <a:off x="4635275" y="2080018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5FBD4C-A419-451A-9764-9E6171EA5DB2}"/>
                </a:ext>
              </a:extLst>
            </p:cNvPr>
            <p:cNvSpPr txBox="1"/>
            <p:nvPr/>
          </p:nvSpPr>
          <p:spPr>
            <a:xfrm>
              <a:off x="4826160" y="2222324"/>
              <a:ext cx="3222604" cy="81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2013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Walmart : $3bn Loss estimated due to stock operations issues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261A1288-14D3-4A88-BE02-1583E6852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9" r="44807" b="61050"/>
          <a:stretch/>
        </p:blipFill>
        <p:spPr>
          <a:xfrm rot="16200000">
            <a:off x="1693975" y="3849937"/>
            <a:ext cx="454047" cy="58930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3FE8DE2-D083-4AAA-A258-A9D77B718EE8}"/>
              </a:ext>
            </a:extLst>
          </p:cNvPr>
          <p:cNvGrpSpPr/>
          <p:nvPr/>
        </p:nvGrpSpPr>
        <p:grpSpPr>
          <a:xfrm>
            <a:off x="6508160" y="4512221"/>
            <a:ext cx="3773098" cy="985694"/>
            <a:chOff x="4674448" y="2082779"/>
            <a:chExt cx="3526028" cy="985694"/>
          </a:xfrm>
        </p:grpSpPr>
        <p:sp>
          <p:nvSpPr>
            <p:cNvPr id="48" name="Rectangle: Rounded Corners 28">
              <a:extLst>
                <a:ext uri="{FF2B5EF4-FFF2-40B4-BE49-F238E27FC236}">
                  <a16:creationId xmlns:a16="http://schemas.microsoft.com/office/drawing/2014/main" id="{0FDB5C3E-316C-4D0E-A9DF-1693611F28A1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26C6C1-305D-4952-A1E9-EDB0108505D3}"/>
                </a:ext>
              </a:extLst>
            </p:cNvPr>
            <p:cNvSpPr txBox="1"/>
            <p:nvPr/>
          </p:nvSpPr>
          <p:spPr>
            <a:xfrm>
              <a:off x="4826160" y="2222324"/>
              <a:ext cx="3222604" cy="70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2014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Walmart facing threat of staff-strikes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7B1AC5E-ECC2-438E-8222-2E366FB3E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9" r="44807" b="61050"/>
          <a:stretch/>
        </p:blipFill>
        <p:spPr>
          <a:xfrm rot="5400000">
            <a:off x="10471173" y="4731468"/>
            <a:ext cx="454047" cy="589303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140074D-8025-43C8-AE27-F02B12762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780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596EBB9-62C2-432C-80F7-2C4B38562D7E}"/>
              </a:ext>
            </a:extLst>
          </p:cNvPr>
          <p:cNvSpPr/>
          <p:nvPr/>
        </p:nvSpPr>
        <p:spPr>
          <a:xfrm>
            <a:off x="0" y="1"/>
            <a:ext cx="12192000" cy="5586689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76C950D-5DEF-4422-94C2-628A1589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5" b="17345"/>
          <a:stretch>
            <a:fillRect/>
          </a:stretch>
        </p:blipFill>
        <p:spPr>
          <a:xfrm>
            <a:off x="0" y="0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1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1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05BA900-1141-423A-86AC-4964FEB4621A}"/>
              </a:ext>
            </a:extLst>
          </p:cNvPr>
          <p:cNvSpPr/>
          <p:nvPr/>
        </p:nvSpPr>
        <p:spPr>
          <a:xfrm>
            <a:off x="0" y="1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0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0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  <a:alpha val="6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AD510-D29E-40E7-81E0-BAE83AA80E4C}"/>
              </a:ext>
            </a:extLst>
          </p:cNvPr>
          <p:cNvSpPr txBox="1"/>
          <p:nvPr/>
        </p:nvSpPr>
        <p:spPr>
          <a:xfrm>
            <a:off x="2247900" y="1157515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4800" dirty="0">
                <a:solidFill>
                  <a:srgbClr val="FFFFFF"/>
                </a:solidFill>
                <a:latin typeface="Gilroy ExtraBold"/>
              </a:rPr>
              <a:t>External Factors Analysis</a:t>
            </a:r>
            <a:endParaRPr kumimoji="0" lang="en-ID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15A1F2-A6EB-4022-B057-2AB694B2D0A4}"/>
              </a:ext>
            </a:extLst>
          </p:cNvPr>
          <p:cNvSpPr/>
          <p:nvPr/>
        </p:nvSpPr>
        <p:spPr>
          <a:xfrm>
            <a:off x="13631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BA535F-79CE-45D8-B049-A948436CE460}"/>
              </a:ext>
            </a:extLst>
          </p:cNvPr>
          <p:cNvSpPr/>
          <p:nvPr/>
        </p:nvSpPr>
        <p:spPr>
          <a:xfrm>
            <a:off x="462072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E54B1F-D1E0-44A3-A941-2675FD77902F}"/>
              </a:ext>
            </a:extLst>
          </p:cNvPr>
          <p:cNvSpPr/>
          <p:nvPr/>
        </p:nvSpPr>
        <p:spPr>
          <a:xfrm>
            <a:off x="78782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70EC74-50C0-465E-9CBB-5C7729A89DC2}"/>
              </a:ext>
            </a:extLst>
          </p:cNvPr>
          <p:cNvSpPr/>
          <p:nvPr/>
        </p:nvSpPr>
        <p:spPr>
          <a:xfrm>
            <a:off x="21597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FA380AA-7309-4FBA-A1B1-CFC6572A84FE}"/>
              </a:ext>
            </a:extLst>
          </p:cNvPr>
          <p:cNvSpPr/>
          <p:nvPr/>
        </p:nvSpPr>
        <p:spPr>
          <a:xfrm>
            <a:off x="5387336" y="2774433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324809-0F32-4041-85C5-5DB873712955}"/>
              </a:ext>
            </a:extLst>
          </p:cNvPr>
          <p:cNvSpPr/>
          <p:nvPr/>
        </p:nvSpPr>
        <p:spPr>
          <a:xfrm>
            <a:off x="86748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E0E2D-2214-47C9-9F96-3C7B7145B2D4}"/>
              </a:ext>
            </a:extLst>
          </p:cNvPr>
          <p:cNvSpPr txBox="1"/>
          <p:nvPr/>
        </p:nvSpPr>
        <p:spPr>
          <a:xfrm>
            <a:off x="1562714" y="4282974"/>
            <a:ext cx="2551471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Sales Trends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D72A1B-8A76-4E0B-BDA4-34E949E74D1D}"/>
              </a:ext>
            </a:extLst>
          </p:cNvPr>
          <p:cNvSpPr txBox="1"/>
          <p:nvPr/>
        </p:nvSpPr>
        <p:spPr>
          <a:xfrm>
            <a:off x="1562715" y="4898571"/>
            <a:ext cx="2486772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Quarterly Performance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State wise Performance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D4F33E-D488-4ED0-AB44-87F40CE86E5D}"/>
              </a:ext>
            </a:extLst>
          </p:cNvPr>
          <p:cNvSpPr txBox="1"/>
          <p:nvPr/>
        </p:nvSpPr>
        <p:spPr>
          <a:xfrm>
            <a:off x="4513262" y="4255056"/>
            <a:ext cx="3200400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Effect of Holidays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210778-381F-4277-B355-2279AD9EBEFD}"/>
              </a:ext>
            </a:extLst>
          </p:cNvPr>
          <p:cNvSpPr txBox="1"/>
          <p:nvPr/>
        </p:nvSpPr>
        <p:spPr>
          <a:xfrm>
            <a:off x="7997294" y="3961217"/>
            <a:ext cx="2712511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Effect of Markdowns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7CD4AE-078D-4CE4-9F93-E06B4E0084A4}"/>
              </a:ext>
            </a:extLst>
          </p:cNvPr>
          <p:cNvCxnSpPr>
            <a:cxnSpLocks/>
          </p:cNvCxnSpPr>
          <p:nvPr/>
        </p:nvCxnSpPr>
        <p:spPr>
          <a:xfrm>
            <a:off x="2189803" y="5837856"/>
            <a:ext cx="1297295" cy="0"/>
          </a:xfrm>
          <a:prstGeom prst="line">
            <a:avLst/>
          </a:prstGeom>
          <a:ln w="76200" cap="rnd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7712E-4DFD-45E6-9EF1-20472FD72E12}"/>
              </a:ext>
            </a:extLst>
          </p:cNvPr>
          <p:cNvCxnSpPr>
            <a:cxnSpLocks/>
          </p:cNvCxnSpPr>
          <p:nvPr/>
        </p:nvCxnSpPr>
        <p:spPr>
          <a:xfrm>
            <a:off x="5447353" y="5837856"/>
            <a:ext cx="1297295" cy="0"/>
          </a:xfrm>
          <a:prstGeom prst="line">
            <a:avLst/>
          </a:prstGeom>
          <a:ln w="76200" cap="rnd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88147C-0D4A-485B-A0A3-A9B1C245865E}"/>
              </a:ext>
            </a:extLst>
          </p:cNvPr>
          <p:cNvCxnSpPr>
            <a:cxnSpLocks/>
          </p:cNvCxnSpPr>
          <p:nvPr/>
        </p:nvCxnSpPr>
        <p:spPr>
          <a:xfrm>
            <a:off x="8704903" y="5837856"/>
            <a:ext cx="1297295" cy="0"/>
          </a:xfrm>
          <a:prstGeom prst="line">
            <a:avLst/>
          </a:prstGeom>
          <a:ln w="76200" cap="rnd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806C4C90-C157-43A5-B1E8-7B855824E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1290" y="3067814"/>
            <a:ext cx="644517" cy="644517"/>
          </a:xfrm>
          <a:prstGeom prst="rect">
            <a:avLst/>
          </a:prstGeom>
        </p:spPr>
      </p:pic>
      <p:grpSp>
        <p:nvGrpSpPr>
          <p:cNvPr id="23" name="Graphic 59">
            <a:extLst>
              <a:ext uri="{FF2B5EF4-FFF2-40B4-BE49-F238E27FC236}">
                <a16:creationId xmlns:a16="http://schemas.microsoft.com/office/drawing/2014/main" id="{36D26610-2BDB-49DE-BBC9-46F48C09306C}"/>
              </a:ext>
            </a:extLst>
          </p:cNvPr>
          <p:cNvGrpSpPr/>
          <p:nvPr/>
        </p:nvGrpSpPr>
        <p:grpSpPr>
          <a:xfrm>
            <a:off x="5759904" y="3159007"/>
            <a:ext cx="672192" cy="546156"/>
            <a:chOff x="638569" y="4360248"/>
            <a:chExt cx="440848" cy="35818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DF9472-5910-43B9-8B77-110EB213A234}"/>
                </a:ext>
              </a:extLst>
            </p:cNvPr>
            <p:cNvSpPr/>
            <p:nvPr/>
          </p:nvSpPr>
          <p:spPr>
            <a:xfrm>
              <a:off x="638569" y="4360248"/>
              <a:ext cx="440848" cy="303083"/>
            </a:xfrm>
            <a:custGeom>
              <a:avLst/>
              <a:gdLst>
                <a:gd name="connsiteX0" fmla="*/ 427072 w 440848"/>
                <a:gd name="connsiteY0" fmla="*/ 303083 h 303083"/>
                <a:gd name="connsiteX1" fmla="*/ 399519 w 440848"/>
                <a:gd name="connsiteY1" fmla="*/ 303083 h 303083"/>
                <a:gd name="connsiteX2" fmla="*/ 385742 w 440848"/>
                <a:gd name="connsiteY2" fmla="*/ 289307 h 303083"/>
                <a:gd name="connsiteX3" fmla="*/ 399519 w 440848"/>
                <a:gd name="connsiteY3" fmla="*/ 275530 h 303083"/>
                <a:gd name="connsiteX4" fmla="*/ 413295 w 440848"/>
                <a:gd name="connsiteY4" fmla="*/ 275530 h 303083"/>
                <a:gd name="connsiteX5" fmla="*/ 413295 w 440848"/>
                <a:gd name="connsiteY5" fmla="*/ 220424 h 303083"/>
                <a:gd name="connsiteX6" fmla="*/ 406972 w 440848"/>
                <a:gd name="connsiteY6" fmla="*/ 206648 h 303083"/>
                <a:gd name="connsiteX7" fmla="*/ 385742 w 440848"/>
                <a:gd name="connsiteY7" fmla="*/ 206648 h 303083"/>
                <a:gd name="connsiteX8" fmla="*/ 372241 w 440848"/>
                <a:gd name="connsiteY8" fmla="*/ 195626 h 303083"/>
                <a:gd name="connsiteX9" fmla="*/ 360683 w 440848"/>
                <a:gd name="connsiteY9" fmla="*/ 137765 h 303083"/>
                <a:gd name="connsiteX10" fmla="*/ 316860 w 440848"/>
                <a:gd name="connsiteY10" fmla="*/ 137765 h 303083"/>
                <a:gd name="connsiteX11" fmla="*/ 303083 w 440848"/>
                <a:gd name="connsiteY11" fmla="*/ 123989 h 303083"/>
                <a:gd name="connsiteX12" fmla="*/ 303083 w 440848"/>
                <a:gd name="connsiteY12" fmla="*/ 68883 h 303083"/>
                <a:gd name="connsiteX13" fmla="*/ 261754 w 440848"/>
                <a:gd name="connsiteY13" fmla="*/ 27553 h 303083"/>
                <a:gd name="connsiteX14" fmla="*/ 68883 w 440848"/>
                <a:gd name="connsiteY14" fmla="*/ 27553 h 303083"/>
                <a:gd name="connsiteX15" fmla="*/ 27553 w 440848"/>
                <a:gd name="connsiteY15" fmla="*/ 68883 h 303083"/>
                <a:gd name="connsiteX16" fmla="*/ 13777 w 440848"/>
                <a:gd name="connsiteY16" fmla="*/ 82659 h 303083"/>
                <a:gd name="connsiteX17" fmla="*/ 0 w 440848"/>
                <a:gd name="connsiteY17" fmla="*/ 68883 h 303083"/>
                <a:gd name="connsiteX18" fmla="*/ 68883 w 440848"/>
                <a:gd name="connsiteY18" fmla="*/ 0 h 303083"/>
                <a:gd name="connsiteX19" fmla="*/ 261754 w 440848"/>
                <a:gd name="connsiteY19" fmla="*/ 0 h 303083"/>
                <a:gd name="connsiteX20" fmla="*/ 330636 w 440848"/>
                <a:gd name="connsiteY20" fmla="*/ 68883 h 303083"/>
                <a:gd name="connsiteX21" fmla="*/ 330636 w 440848"/>
                <a:gd name="connsiteY21" fmla="*/ 110212 h 303083"/>
                <a:gd name="connsiteX22" fmla="*/ 371966 w 440848"/>
                <a:gd name="connsiteY22" fmla="*/ 110212 h 303083"/>
                <a:gd name="connsiteX23" fmla="*/ 385466 w 440848"/>
                <a:gd name="connsiteY23" fmla="*/ 121233 h 303083"/>
                <a:gd name="connsiteX24" fmla="*/ 397025 w 440848"/>
                <a:gd name="connsiteY24" fmla="*/ 179095 h 303083"/>
                <a:gd name="connsiteX25" fmla="*/ 413295 w 440848"/>
                <a:gd name="connsiteY25" fmla="*/ 179095 h 303083"/>
                <a:gd name="connsiteX26" fmla="*/ 423035 w 440848"/>
                <a:gd name="connsiteY26" fmla="*/ 183131 h 303083"/>
                <a:gd name="connsiteX27" fmla="*/ 440848 w 440848"/>
                <a:gd name="connsiteY27" fmla="*/ 220424 h 303083"/>
                <a:gd name="connsiteX28" fmla="*/ 440848 w 440848"/>
                <a:gd name="connsiteY28" fmla="*/ 289307 h 303083"/>
                <a:gd name="connsiteX29" fmla="*/ 427072 w 440848"/>
                <a:gd name="connsiteY29" fmla="*/ 303083 h 3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0848" h="303083">
                  <a:moveTo>
                    <a:pt x="427072" y="303083"/>
                  </a:moveTo>
                  <a:lnTo>
                    <a:pt x="399519" y="303083"/>
                  </a:lnTo>
                  <a:cubicBezTo>
                    <a:pt x="391910" y="303083"/>
                    <a:pt x="385742" y="296915"/>
                    <a:pt x="385742" y="289307"/>
                  </a:cubicBezTo>
                  <a:cubicBezTo>
                    <a:pt x="385742" y="281698"/>
                    <a:pt x="391910" y="275530"/>
                    <a:pt x="399519" y="275530"/>
                  </a:cubicBezTo>
                  <a:lnTo>
                    <a:pt x="413295" y="275530"/>
                  </a:lnTo>
                  <a:lnTo>
                    <a:pt x="413295" y="220424"/>
                  </a:lnTo>
                  <a:cubicBezTo>
                    <a:pt x="412496" y="215338"/>
                    <a:pt x="410308" y="210570"/>
                    <a:pt x="406972" y="206648"/>
                  </a:cubicBezTo>
                  <a:lnTo>
                    <a:pt x="385742" y="206648"/>
                  </a:lnTo>
                  <a:cubicBezTo>
                    <a:pt x="379194" y="206649"/>
                    <a:pt x="373551" y="202042"/>
                    <a:pt x="372241" y="195626"/>
                  </a:cubicBezTo>
                  <a:lnTo>
                    <a:pt x="360683" y="137765"/>
                  </a:lnTo>
                  <a:lnTo>
                    <a:pt x="316860" y="137765"/>
                  </a:lnTo>
                  <a:cubicBezTo>
                    <a:pt x="309251" y="137765"/>
                    <a:pt x="303083" y="131597"/>
                    <a:pt x="303083" y="123989"/>
                  </a:cubicBezTo>
                  <a:lnTo>
                    <a:pt x="303083" y="68883"/>
                  </a:lnTo>
                  <a:cubicBezTo>
                    <a:pt x="303083" y="46057"/>
                    <a:pt x="284580" y="27553"/>
                    <a:pt x="261754" y="27553"/>
                  </a:cubicBezTo>
                  <a:lnTo>
                    <a:pt x="68883" y="27553"/>
                  </a:lnTo>
                  <a:cubicBezTo>
                    <a:pt x="46057" y="27553"/>
                    <a:pt x="27553" y="46057"/>
                    <a:pt x="27553" y="68883"/>
                  </a:cubicBezTo>
                  <a:cubicBezTo>
                    <a:pt x="27553" y="76491"/>
                    <a:pt x="21385" y="82659"/>
                    <a:pt x="13777" y="82659"/>
                  </a:cubicBezTo>
                  <a:cubicBezTo>
                    <a:pt x="6168" y="82659"/>
                    <a:pt x="0" y="76491"/>
                    <a:pt x="0" y="68883"/>
                  </a:cubicBezTo>
                  <a:cubicBezTo>
                    <a:pt x="46" y="30859"/>
                    <a:pt x="30859" y="46"/>
                    <a:pt x="68883" y="0"/>
                  </a:cubicBezTo>
                  <a:lnTo>
                    <a:pt x="261754" y="0"/>
                  </a:lnTo>
                  <a:cubicBezTo>
                    <a:pt x="299778" y="46"/>
                    <a:pt x="330591" y="30859"/>
                    <a:pt x="330636" y="68883"/>
                  </a:cubicBezTo>
                  <a:lnTo>
                    <a:pt x="330636" y="110212"/>
                  </a:lnTo>
                  <a:lnTo>
                    <a:pt x="371966" y="110212"/>
                  </a:lnTo>
                  <a:cubicBezTo>
                    <a:pt x="378513" y="110211"/>
                    <a:pt x="384156" y="114817"/>
                    <a:pt x="385466" y="121233"/>
                  </a:cubicBezTo>
                  <a:lnTo>
                    <a:pt x="397025" y="179095"/>
                  </a:lnTo>
                  <a:lnTo>
                    <a:pt x="413295" y="179095"/>
                  </a:lnTo>
                  <a:cubicBezTo>
                    <a:pt x="416949" y="179096"/>
                    <a:pt x="420452" y="180547"/>
                    <a:pt x="423035" y="183131"/>
                  </a:cubicBezTo>
                  <a:cubicBezTo>
                    <a:pt x="433166" y="193086"/>
                    <a:pt x="439472" y="206288"/>
                    <a:pt x="440848" y="220424"/>
                  </a:cubicBezTo>
                  <a:lnTo>
                    <a:pt x="440848" y="289307"/>
                  </a:lnTo>
                  <a:cubicBezTo>
                    <a:pt x="440848" y="296915"/>
                    <a:pt x="434680" y="303083"/>
                    <a:pt x="427072" y="30308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5896F2-D43C-46D0-84C0-42BE0537A843}"/>
                </a:ext>
              </a:extLst>
            </p:cNvPr>
            <p:cNvSpPr/>
            <p:nvPr/>
          </p:nvSpPr>
          <p:spPr>
            <a:xfrm>
              <a:off x="638569" y="4580672"/>
              <a:ext cx="110212" cy="82659"/>
            </a:xfrm>
            <a:custGeom>
              <a:avLst/>
              <a:gdLst>
                <a:gd name="connsiteX0" fmla="*/ 96436 w 110212"/>
                <a:gd name="connsiteY0" fmla="*/ 82659 h 82659"/>
                <a:gd name="connsiteX1" fmla="*/ 68883 w 110212"/>
                <a:gd name="connsiteY1" fmla="*/ 82659 h 82659"/>
                <a:gd name="connsiteX2" fmla="*/ 0 w 110212"/>
                <a:gd name="connsiteY2" fmla="*/ 13777 h 82659"/>
                <a:gd name="connsiteX3" fmla="*/ 13777 w 110212"/>
                <a:gd name="connsiteY3" fmla="*/ 0 h 82659"/>
                <a:gd name="connsiteX4" fmla="*/ 27553 w 110212"/>
                <a:gd name="connsiteY4" fmla="*/ 13777 h 82659"/>
                <a:gd name="connsiteX5" fmla="*/ 68883 w 110212"/>
                <a:gd name="connsiteY5" fmla="*/ 55106 h 82659"/>
                <a:gd name="connsiteX6" fmla="*/ 96436 w 110212"/>
                <a:gd name="connsiteY6" fmla="*/ 55106 h 82659"/>
                <a:gd name="connsiteX7" fmla="*/ 110212 w 110212"/>
                <a:gd name="connsiteY7" fmla="*/ 68883 h 82659"/>
                <a:gd name="connsiteX8" fmla="*/ 96436 w 110212"/>
                <a:gd name="connsiteY8" fmla="*/ 82659 h 8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12" h="82659">
                  <a:moveTo>
                    <a:pt x="96436" y="82659"/>
                  </a:moveTo>
                  <a:lnTo>
                    <a:pt x="68883" y="82659"/>
                  </a:lnTo>
                  <a:cubicBezTo>
                    <a:pt x="30859" y="82614"/>
                    <a:pt x="46" y="51801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cubicBezTo>
                    <a:pt x="27553" y="36603"/>
                    <a:pt x="46057" y="55106"/>
                    <a:pt x="68883" y="55106"/>
                  </a:cubicBezTo>
                  <a:lnTo>
                    <a:pt x="96436" y="55106"/>
                  </a:lnTo>
                  <a:cubicBezTo>
                    <a:pt x="104044" y="55106"/>
                    <a:pt x="110212" y="61274"/>
                    <a:pt x="110212" y="68883"/>
                  </a:cubicBezTo>
                  <a:cubicBezTo>
                    <a:pt x="110212" y="76491"/>
                    <a:pt x="104044" y="82659"/>
                    <a:pt x="96436" y="82659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AD0171-F80F-4493-B003-9701E8091A8B}"/>
                </a:ext>
              </a:extLst>
            </p:cNvPr>
            <p:cNvSpPr/>
            <p:nvPr/>
          </p:nvSpPr>
          <p:spPr>
            <a:xfrm>
              <a:off x="721228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9" y="27553"/>
                    <a:pt x="27553" y="39888"/>
                    <a:pt x="27553" y="55106"/>
                  </a:cubicBezTo>
                  <a:cubicBezTo>
                    <a:pt x="27553" y="70324"/>
                    <a:pt x="39889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F1F4901-2E71-487E-8067-B0D80F783DF8}"/>
                </a:ext>
              </a:extLst>
            </p:cNvPr>
            <p:cNvSpPr/>
            <p:nvPr/>
          </p:nvSpPr>
          <p:spPr>
            <a:xfrm>
              <a:off x="886546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8" y="27553"/>
                    <a:pt x="27553" y="39888"/>
                    <a:pt x="27553" y="55106"/>
                  </a:cubicBezTo>
                  <a:cubicBezTo>
                    <a:pt x="27553" y="70324"/>
                    <a:pt x="39888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5D73EC-CF71-4485-8827-8ED1FD687354}"/>
                </a:ext>
              </a:extLst>
            </p:cNvPr>
            <p:cNvSpPr/>
            <p:nvPr/>
          </p:nvSpPr>
          <p:spPr>
            <a:xfrm>
              <a:off x="803887" y="4635778"/>
              <a:ext cx="110212" cy="27553"/>
            </a:xfrm>
            <a:custGeom>
              <a:avLst/>
              <a:gdLst>
                <a:gd name="connsiteX0" fmla="*/ 96436 w 110212"/>
                <a:gd name="connsiteY0" fmla="*/ 27553 h 27553"/>
                <a:gd name="connsiteX1" fmla="*/ 13777 w 110212"/>
                <a:gd name="connsiteY1" fmla="*/ 27553 h 27553"/>
                <a:gd name="connsiteX2" fmla="*/ 0 w 110212"/>
                <a:gd name="connsiteY2" fmla="*/ 13777 h 27553"/>
                <a:gd name="connsiteX3" fmla="*/ 13777 w 110212"/>
                <a:gd name="connsiteY3" fmla="*/ 0 h 27553"/>
                <a:gd name="connsiteX4" fmla="*/ 96436 w 110212"/>
                <a:gd name="connsiteY4" fmla="*/ 0 h 27553"/>
                <a:gd name="connsiteX5" fmla="*/ 110212 w 110212"/>
                <a:gd name="connsiteY5" fmla="*/ 13777 h 27553"/>
                <a:gd name="connsiteX6" fmla="*/ 96436 w 110212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12" h="27553">
                  <a:moveTo>
                    <a:pt x="96436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96436" y="0"/>
                  </a:lnTo>
                  <a:cubicBezTo>
                    <a:pt x="104044" y="0"/>
                    <a:pt x="110212" y="6168"/>
                    <a:pt x="110212" y="13777"/>
                  </a:cubicBezTo>
                  <a:cubicBezTo>
                    <a:pt x="110212" y="21385"/>
                    <a:pt x="104044" y="27553"/>
                    <a:pt x="96436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0502BF-7944-48A3-8815-F9C06D84BF83}"/>
                </a:ext>
              </a:extLst>
            </p:cNvPr>
            <p:cNvSpPr/>
            <p:nvPr/>
          </p:nvSpPr>
          <p:spPr>
            <a:xfrm>
              <a:off x="941651" y="4470460"/>
              <a:ext cx="96435" cy="96435"/>
            </a:xfrm>
            <a:custGeom>
              <a:avLst/>
              <a:gdLst>
                <a:gd name="connsiteX0" fmla="*/ 82659 w 96435"/>
                <a:gd name="connsiteY0" fmla="*/ 96436 h 96435"/>
                <a:gd name="connsiteX1" fmla="*/ 1447 w 96435"/>
                <a:gd name="connsiteY1" fmla="*/ 61264 h 96435"/>
                <a:gd name="connsiteX2" fmla="*/ 0 w 96435"/>
                <a:gd name="connsiteY2" fmla="*/ 55106 h 96435"/>
                <a:gd name="connsiteX3" fmla="*/ 0 w 96435"/>
                <a:gd name="connsiteY3" fmla="*/ 13777 h 96435"/>
                <a:gd name="connsiteX4" fmla="*/ 13777 w 96435"/>
                <a:gd name="connsiteY4" fmla="*/ 0 h 96435"/>
                <a:gd name="connsiteX5" fmla="*/ 27553 w 96435"/>
                <a:gd name="connsiteY5" fmla="*/ 13777 h 96435"/>
                <a:gd name="connsiteX6" fmla="*/ 27553 w 96435"/>
                <a:gd name="connsiteY6" fmla="*/ 50973 h 96435"/>
                <a:gd name="connsiteX7" fmla="*/ 82659 w 96435"/>
                <a:gd name="connsiteY7" fmla="*/ 68883 h 96435"/>
                <a:gd name="connsiteX8" fmla="*/ 96436 w 96435"/>
                <a:gd name="connsiteY8" fmla="*/ 82659 h 96435"/>
                <a:gd name="connsiteX9" fmla="*/ 82659 w 96435"/>
                <a:gd name="connsiteY9" fmla="*/ 96436 h 9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435" h="96435">
                  <a:moveTo>
                    <a:pt x="82659" y="96436"/>
                  </a:moveTo>
                  <a:cubicBezTo>
                    <a:pt x="20830" y="96436"/>
                    <a:pt x="3251" y="64874"/>
                    <a:pt x="1447" y="61264"/>
                  </a:cubicBezTo>
                  <a:cubicBezTo>
                    <a:pt x="493" y="59352"/>
                    <a:pt x="-1" y="57243"/>
                    <a:pt x="0" y="55106"/>
                  </a:cubicBezTo>
                  <a:lnTo>
                    <a:pt x="0" y="13777"/>
                  </a:ln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lnTo>
                    <a:pt x="27553" y="50973"/>
                  </a:lnTo>
                  <a:cubicBezTo>
                    <a:pt x="31810" y="56015"/>
                    <a:pt x="46234" y="68883"/>
                    <a:pt x="82659" y="68883"/>
                  </a:cubicBezTo>
                  <a:cubicBezTo>
                    <a:pt x="90268" y="68883"/>
                    <a:pt x="96436" y="75050"/>
                    <a:pt x="96436" y="82659"/>
                  </a:cubicBezTo>
                  <a:cubicBezTo>
                    <a:pt x="96436" y="90268"/>
                    <a:pt x="90268" y="96436"/>
                    <a:pt x="82659" y="96436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05216BB-AD6B-4B89-9950-70224E3DEB2A}"/>
                </a:ext>
              </a:extLst>
            </p:cNvPr>
            <p:cNvSpPr/>
            <p:nvPr/>
          </p:nvSpPr>
          <p:spPr>
            <a:xfrm>
              <a:off x="638569" y="4470460"/>
              <a:ext cx="41329" cy="27553"/>
            </a:xfrm>
            <a:custGeom>
              <a:avLst/>
              <a:gdLst>
                <a:gd name="connsiteX0" fmla="*/ 27553 w 41329"/>
                <a:gd name="connsiteY0" fmla="*/ 27553 h 27553"/>
                <a:gd name="connsiteX1" fmla="*/ 13777 w 41329"/>
                <a:gd name="connsiteY1" fmla="*/ 27553 h 27553"/>
                <a:gd name="connsiteX2" fmla="*/ 0 w 41329"/>
                <a:gd name="connsiteY2" fmla="*/ 13777 h 27553"/>
                <a:gd name="connsiteX3" fmla="*/ 13777 w 41329"/>
                <a:gd name="connsiteY3" fmla="*/ 0 h 27553"/>
                <a:gd name="connsiteX4" fmla="*/ 27553 w 41329"/>
                <a:gd name="connsiteY4" fmla="*/ 0 h 27553"/>
                <a:gd name="connsiteX5" fmla="*/ 41330 w 41329"/>
                <a:gd name="connsiteY5" fmla="*/ 13777 h 27553"/>
                <a:gd name="connsiteX6" fmla="*/ 27553 w 4132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9" h="27553">
                  <a:moveTo>
                    <a:pt x="2755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27553" y="0"/>
                  </a:lnTo>
                  <a:cubicBezTo>
                    <a:pt x="35161" y="0"/>
                    <a:pt x="41330" y="6168"/>
                    <a:pt x="41330" y="13777"/>
                  </a:cubicBezTo>
                  <a:cubicBezTo>
                    <a:pt x="41330" y="21385"/>
                    <a:pt x="35161" y="27553"/>
                    <a:pt x="27553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79E57D-2829-4369-B362-52FDA25CB673}"/>
                </a:ext>
              </a:extLst>
            </p:cNvPr>
            <p:cNvSpPr/>
            <p:nvPr/>
          </p:nvSpPr>
          <p:spPr>
            <a:xfrm>
              <a:off x="638569" y="4525566"/>
              <a:ext cx="123988" cy="27553"/>
            </a:xfrm>
            <a:custGeom>
              <a:avLst/>
              <a:gdLst>
                <a:gd name="connsiteX0" fmla="*/ 110212 w 123988"/>
                <a:gd name="connsiteY0" fmla="*/ 27553 h 27553"/>
                <a:gd name="connsiteX1" fmla="*/ 13777 w 123988"/>
                <a:gd name="connsiteY1" fmla="*/ 27553 h 27553"/>
                <a:gd name="connsiteX2" fmla="*/ 0 w 123988"/>
                <a:gd name="connsiteY2" fmla="*/ 13777 h 27553"/>
                <a:gd name="connsiteX3" fmla="*/ 13777 w 123988"/>
                <a:gd name="connsiteY3" fmla="*/ 0 h 27553"/>
                <a:gd name="connsiteX4" fmla="*/ 110212 w 123988"/>
                <a:gd name="connsiteY4" fmla="*/ 0 h 27553"/>
                <a:gd name="connsiteX5" fmla="*/ 123989 w 123988"/>
                <a:gd name="connsiteY5" fmla="*/ 13777 h 27553"/>
                <a:gd name="connsiteX6" fmla="*/ 110212 w 123988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88" h="27553">
                  <a:moveTo>
                    <a:pt x="110212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110212" y="0"/>
                  </a:lnTo>
                  <a:cubicBezTo>
                    <a:pt x="117821" y="0"/>
                    <a:pt x="123989" y="6168"/>
                    <a:pt x="123989" y="13777"/>
                  </a:cubicBezTo>
                  <a:cubicBezTo>
                    <a:pt x="123989" y="21385"/>
                    <a:pt x="117821" y="27553"/>
                    <a:pt x="110212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5AB4C7-76B2-497D-A8FD-074069CDDD3D}"/>
                </a:ext>
              </a:extLst>
            </p:cNvPr>
            <p:cNvSpPr/>
            <p:nvPr/>
          </p:nvSpPr>
          <p:spPr>
            <a:xfrm>
              <a:off x="790109" y="4525561"/>
              <a:ext cx="27554" cy="27559"/>
            </a:xfrm>
            <a:custGeom>
              <a:avLst/>
              <a:gdLst>
                <a:gd name="connsiteX0" fmla="*/ 13777 w 27554"/>
                <a:gd name="connsiteY0" fmla="*/ 27558 h 27559"/>
                <a:gd name="connsiteX1" fmla="*/ 8542 w 27554"/>
                <a:gd name="connsiteY1" fmla="*/ 26594 h 27559"/>
                <a:gd name="connsiteX2" fmla="*/ 3996 w 27554"/>
                <a:gd name="connsiteY2" fmla="*/ 23563 h 27559"/>
                <a:gd name="connsiteX3" fmla="*/ 1103 w 27554"/>
                <a:gd name="connsiteY3" fmla="*/ 8547 h 27559"/>
                <a:gd name="connsiteX4" fmla="*/ 3996 w 27554"/>
                <a:gd name="connsiteY4" fmla="*/ 4001 h 27559"/>
                <a:gd name="connsiteX5" fmla="*/ 16532 w 27554"/>
                <a:gd name="connsiteY5" fmla="*/ 281 h 27559"/>
                <a:gd name="connsiteX6" fmla="*/ 19012 w 27554"/>
                <a:gd name="connsiteY6" fmla="*/ 1107 h 27559"/>
                <a:gd name="connsiteX7" fmla="*/ 21492 w 27554"/>
                <a:gd name="connsiteY7" fmla="*/ 2347 h 27559"/>
                <a:gd name="connsiteX8" fmla="*/ 23558 w 27554"/>
                <a:gd name="connsiteY8" fmla="*/ 4001 h 27559"/>
                <a:gd name="connsiteX9" fmla="*/ 26451 w 27554"/>
                <a:gd name="connsiteY9" fmla="*/ 8547 h 27559"/>
                <a:gd name="connsiteX10" fmla="*/ 23558 w 27554"/>
                <a:gd name="connsiteY10" fmla="*/ 23563 h 27559"/>
                <a:gd name="connsiteX11" fmla="*/ 19012 w 27554"/>
                <a:gd name="connsiteY11" fmla="*/ 26594 h 27559"/>
                <a:gd name="connsiteX12" fmla="*/ 13777 w 27554"/>
                <a:gd name="connsiteY12" fmla="*/ 27558 h 2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54" h="27559">
                  <a:moveTo>
                    <a:pt x="13777" y="27558"/>
                  </a:moveTo>
                  <a:cubicBezTo>
                    <a:pt x="11986" y="27580"/>
                    <a:pt x="10208" y="27253"/>
                    <a:pt x="8542" y="26594"/>
                  </a:cubicBezTo>
                  <a:cubicBezTo>
                    <a:pt x="6896" y="25795"/>
                    <a:pt x="5366" y="24775"/>
                    <a:pt x="3996" y="23563"/>
                  </a:cubicBezTo>
                  <a:cubicBezTo>
                    <a:pt x="51" y="19620"/>
                    <a:pt x="-1093" y="13673"/>
                    <a:pt x="1103" y="8547"/>
                  </a:cubicBezTo>
                  <a:cubicBezTo>
                    <a:pt x="1768" y="6861"/>
                    <a:pt x="2750" y="5318"/>
                    <a:pt x="3996" y="4001"/>
                  </a:cubicBezTo>
                  <a:cubicBezTo>
                    <a:pt x="7294" y="749"/>
                    <a:pt x="11994" y="-645"/>
                    <a:pt x="16532" y="281"/>
                  </a:cubicBezTo>
                  <a:cubicBezTo>
                    <a:pt x="17395" y="432"/>
                    <a:pt x="18231" y="712"/>
                    <a:pt x="19012" y="1107"/>
                  </a:cubicBezTo>
                  <a:cubicBezTo>
                    <a:pt x="19890" y="1412"/>
                    <a:pt x="20723" y="1828"/>
                    <a:pt x="21492" y="2347"/>
                  </a:cubicBezTo>
                  <a:lnTo>
                    <a:pt x="23558" y="4001"/>
                  </a:lnTo>
                  <a:cubicBezTo>
                    <a:pt x="24804" y="5318"/>
                    <a:pt x="25786" y="6861"/>
                    <a:pt x="26451" y="8547"/>
                  </a:cubicBezTo>
                  <a:cubicBezTo>
                    <a:pt x="28647" y="13673"/>
                    <a:pt x="27503" y="19620"/>
                    <a:pt x="23558" y="23563"/>
                  </a:cubicBezTo>
                  <a:cubicBezTo>
                    <a:pt x="22185" y="24773"/>
                    <a:pt x="20656" y="25792"/>
                    <a:pt x="19012" y="26594"/>
                  </a:cubicBezTo>
                  <a:cubicBezTo>
                    <a:pt x="17346" y="27253"/>
                    <a:pt x="15568" y="27580"/>
                    <a:pt x="13777" y="27558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57F222-B5DC-40CA-82AE-D4028BF6F4EA}"/>
                </a:ext>
              </a:extLst>
            </p:cNvPr>
            <p:cNvSpPr/>
            <p:nvPr/>
          </p:nvSpPr>
          <p:spPr>
            <a:xfrm>
              <a:off x="707451" y="4470460"/>
              <a:ext cx="82659" cy="27553"/>
            </a:xfrm>
            <a:custGeom>
              <a:avLst/>
              <a:gdLst>
                <a:gd name="connsiteX0" fmla="*/ 68883 w 82659"/>
                <a:gd name="connsiteY0" fmla="*/ 27553 h 27553"/>
                <a:gd name="connsiteX1" fmla="*/ 13777 w 82659"/>
                <a:gd name="connsiteY1" fmla="*/ 27553 h 27553"/>
                <a:gd name="connsiteX2" fmla="*/ 0 w 82659"/>
                <a:gd name="connsiteY2" fmla="*/ 13777 h 27553"/>
                <a:gd name="connsiteX3" fmla="*/ 13777 w 82659"/>
                <a:gd name="connsiteY3" fmla="*/ 0 h 27553"/>
                <a:gd name="connsiteX4" fmla="*/ 68883 w 82659"/>
                <a:gd name="connsiteY4" fmla="*/ 0 h 27553"/>
                <a:gd name="connsiteX5" fmla="*/ 82659 w 82659"/>
                <a:gd name="connsiteY5" fmla="*/ 13777 h 27553"/>
                <a:gd name="connsiteX6" fmla="*/ 68883 w 8265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9" h="27553">
                  <a:moveTo>
                    <a:pt x="6888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68883" y="0"/>
                  </a:lnTo>
                  <a:cubicBezTo>
                    <a:pt x="76491" y="0"/>
                    <a:pt x="82659" y="6168"/>
                    <a:pt x="82659" y="13777"/>
                  </a:cubicBezTo>
                  <a:cubicBezTo>
                    <a:pt x="82659" y="21385"/>
                    <a:pt x="76491" y="27553"/>
                    <a:pt x="68883" y="2755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>
                <a:ln w="10160">
                  <a:solidFill>
                    <a:srgbClr val="27427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4BFCCDA-A3D4-41DC-9757-4A46578B9317}"/>
              </a:ext>
            </a:extLst>
          </p:cNvPr>
          <p:cNvSpPr txBox="1"/>
          <p:nvPr/>
        </p:nvSpPr>
        <p:spPr>
          <a:xfrm>
            <a:off x="4861175" y="4889116"/>
            <a:ext cx="2504573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Store type trends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Holiday type trends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FC9115-35F9-4C37-91CD-F2F2377D6669}"/>
              </a:ext>
            </a:extLst>
          </p:cNvPr>
          <p:cNvSpPr txBox="1"/>
          <p:nvPr/>
        </p:nvSpPr>
        <p:spPr>
          <a:xfrm>
            <a:off x="8124712" y="4976347"/>
            <a:ext cx="2504573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State wise trends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7172" name="Picture 4" descr="Arrow, chart, growth, profit, progress, sales, trend icon - Download on  Iconfinder">
            <a:extLst>
              <a:ext uri="{FF2B5EF4-FFF2-40B4-BE49-F238E27FC236}">
                <a16:creationId xmlns:a16="http://schemas.microsoft.com/office/drawing/2014/main" id="{C2231486-B170-4EA9-98CD-619C25CC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81" y="2990373"/>
            <a:ext cx="909669" cy="9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499F32A-22EB-4DD4-B630-F84502C05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4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25CBDD9-70F4-4946-81A4-9976E234F34E}"/>
              </a:ext>
            </a:extLst>
          </p:cNvPr>
          <p:cNvSpPr/>
          <p:nvPr/>
        </p:nvSpPr>
        <p:spPr>
          <a:xfrm>
            <a:off x="420593" y="732992"/>
            <a:ext cx="5629902" cy="4569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D50643-A028-4E54-8DFF-BD003879E66F}"/>
              </a:ext>
            </a:extLst>
          </p:cNvPr>
          <p:cNvSpPr txBox="1"/>
          <p:nvPr/>
        </p:nvSpPr>
        <p:spPr>
          <a:xfrm>
            <a:off x="4488022" y="6446166"/>
            <a:ext cx="3289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B7EE41-AC78-4134-9225-B5687E14336A}"/>
              </a:ext>
            </a:extLst>
          </p:cNvPr>
          <p:cNvSpPr txBox="1"/>
          <p:nvPr/>
        </p:nvSpPr>
        <p:spPr>
          <a:xfrm>
            <a:off x="3353594" y="104057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Temperature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47E48060-03F1-4F1C-9DFF-217240DF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6" y="1014061"/>
            <a:ext cx="5369706" cy="433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F590911-D9F0-4F3E-B11F-D2AAA1B897D1}"/>
              </a:ext>
            </a:extLst>
          </p:cNvPr>
          <p:cNvSpPr/>
          <p:nvPr/>
        </p:nvSpPr>
        <p:spPr>
          <a:xfrm>
            <a:off x="8020871" y="1275964"/>
            <a:ext cx="2833397" cy="1833929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E9AEE6B-2ADE-4838-9DB7-DA580253CF76}"/>
              </a:ext>
            </a:extLst>
          </p:cNvPr>
          <p:cNvSpPr/>
          <p:nvPr/>
        </p:nvSpPr>
        <p:spPr>
          <a:xfrm>
            <a:off x="8784026" y="921196"/>
            <a:ext cx="1105919" cy="1018471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8952F2-B56F-4273-8767-4C73287CBB65}"/>
              </a:ext>
            </a:extLst>
          </p:cNvPr>
          <p:cNvSpPr txBox="1"/>
          <p:nvPr/>
        </p:nvSpPr>
        <p:spPr>
          <a:xfrm>
            <a:off x="7783861" y="1317964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C56684-FB6D-467E-A0FC-D8A7083027F0}"/>
              </a:ext>
            </a:extLst>
          </p:cNvPr>
          <p:cNvSpPr txBox="1"/>
          <p:nvPr/>
        </p:nvSpPr>
        <p:spPr>
          <a:xfrm>
            <a:off x="8020871" y="1817546"/>
            <a:ext cx="2805375" cy="166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Type C stores peak when temperature is low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Type A and B don’t have much difference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11BC17-BA55-4E1E-A2AA-CFC00CDFC9E5}"/>
              </a:ext>
            </a:extLst>
          </p:cNvPr>
          <p:cNvGrpSpPr/>
          <p:nvPr/>
        </p:nvGrpSpPr>
        <p:grpSpPr>
          <a:xfrm>
            <a:off x="7576098" y="3558517"/>
            <a:ext cx="4142535" cy="1394609"/>
            <a:chOff x="4674448" y="2082779"/>
            <a:chExt cx="3526028" cy="985694"/>
          </a:xfrm>
        </p:grpSpPr>
        <p:sp>
          <p:nvSpPr>
            <p:cNvPr id="32" name="Rectangle: Rounded Corners 28">
              <a:extLst>
                <a:ext uri="{FF2B5EF4-FFF2-40B4-BE49-F238E27FC236}">
                  <a16:creationId xmlns:a16="http://schemas.microsoft.com/office/drawing/2014/main" id="{E6FB884B-4B76-441D-821A-2CCAFED1AAA8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10C163-ADD2-4E0F-8AEE-F313E6FBFD3A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250213B-DCAE-469D-B095-1D984E3B34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7054423" y="3927579"/>
            <a:ext cx="454047" cy="5893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33E533D-C247-4EFB-872E-6C0AAC901172}"/>
              </a:ext>
            </a:extLst>
          </p:cNvPr>
          <p:cNvSpPr txBox="1"/>
          <p:nvPr/>
        </p:nvSpPr>
        <p:spPr>
          <a:xfrm>
            <a:off x="7723289" y="3745519"/>
            <a:ext cx="3796290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Type C peak can be explained by  the convenience factor for consumers during winters. 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D8ACDBF-A3BE-467E-AA71-B56D7F95CE65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4C752B-0709-48CF-B6D6-C8493161B622}"/>
              </a:ext>
            </a:extLst>
          </p:cNvPr>
          <p:cNvSpPr txBox="1"/>
          <p:nvPr/>
        </p:nvSpPr>
        <p:spPr>
          <a:xfrm>
            <a:off x="3340359" y="93307"/>
            <a:ext cx="5498047" cy="59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Temperature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1D2C1AC8-BB38-4CA6-8451-A29B301E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F195512-0381-4967-B932-D73EF69214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2640133"/>
                  </p:ext>
                </p:extLst>
              </p:nvPr>
            </p:nvGraphicFramePr>
            <p:xfrm>
              <a:off x="0" y="5843939"/>
              <a:ext cx="1771861" cy="996672"/>
            </p:xfrm>
            <a:graphic>
              <a:graphicData uri="http://schemas.microsoft.com/office/powerpoint/2016/slidezoom">
                <pslz:sldZm>
                  <pslz:sldZmObj sldId="365" cId="4190306557">
                    <pslz:zmPr id="{B21866D4-A83B-4BA3-8BA1-C9E04A1B4546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71861" cy="9966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F195512-0381-4967-B932-D73EF69214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5843939"/>
                <a:ext cx="1771861" cy="9966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67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245D35-C58D-4C80-98A4-0C6551DE8B4A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A750A-D9B7-4911-A25D-1EDF3370B7FC}"/>
              </a:ext>
            </a:extLst>
          </p:cNvPr>
          <p:cNvSpPr/>
          <p:nvPr/>
        </p:nvSpPr>
        <p:spPr>
          <a:xfrm>
            <a:off x="430980" y="982933"/>
            <a:ext cx="6437408" cy="4781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DC5D-43FE-464E-A971-3E756880267A}"/>
              </a:ext>
            </a:extLst>
          </p:cNvPr>
          <p:cNvSpPr txBox="1"/>
          <p:nvPr/>
        </p:nvSpPr>
        <p:spPr>
          <a:xfrm>
            <a:off x="4973213" y="6446166"/>
            <a:ext cx="329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0D5B3-E59E-4F6E-88BC-3D5AF8E95A6C}"/>
              </a:ext>
            </a:extLst>
          </p:cNvPr>
          <p:cNvSpPr txBox="1"/>
          <p:nvPr/>
        </p:nvSpPr>
        <p:spPr>
          <a:xfrm>
            <a:off x="3353594" y="104057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Fuel 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Pr</a:t>
            </a:r>
            <a:r>
              <a:rPr 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ice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C6B9C7-9580-4AE4-AC42-7E291B739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09" y="1097847"/>
            <a:ext cx="5012552" cy="47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70CA6A-8A87-4F06-84F0-AA690C67CEBB}"/>
              </a:ext>
            </a:extLst>
          </p:cNvPr>
          <p:cNvSpPr/>
          <p:nvPr/>
        </p:nvSpPr>
        <p:spPr>
          <a:xfrm>
            <a:off x="8082384" y="1109005"/>
            <a:ext cx="3273320" cy="2179162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47B823-4380-457E-B559-507094C836A9}"/>
              </a:ext>
            </a:extLst>
          </p:cNvPr>
          <p:cNvSpPr/>
          <p:nvPr/>
        </p:nvSpPr>
        <p:spPr>
          <a:xfrm>
            <a:off x="9166084" y="688832"/>
            <a:ext cx="1105919" cy="100136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A8382-219F-4F0C-8D00-600079A6A70C}"/>
              </a:ext>
            </a:extLst>
          </p:cNvPr>
          <p:cNvSpPr txBox="1"/>
          <p:nvPr/>
        </p:nvSpPr>
        <p:spPr>
          <a:xfrm>
            <a:off x="8202772" y="1082552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82E7D-F183-4AD9-BB07-0B318E0BBEC3}"/>
              </a:ext>
            </a:extLst>
          </p:cNvPr>
          <p:cNvSpPr txBox="1"/>
          <p:nvPr/>
        </p:nvSpPr>
        <p:spPr>
          <a:xfrm>
            <a:off x="8054359" y="1624133"/>
            <a:ext cx="3273321" cy="166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Type C stores peak when fuel price is low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Type A and B don’t have much difference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7FC37-EEF9-4458-B27B-36D8BF8F4F57}"/>
              </a:ext>
            </a:extLst>
          </p:cNvPr>
          <p:cNvGrpSpPr/>
          <p:nvPr/>
        </p:nvGrpSpPr>
        <p:grpSpPr>
          <a:xfrm>
            <a:off x="7697997" y="3710305"/>
            <a:ext cx="4142535" cy="1800560"/>
            <a:chOff x="4674448" y="2082779"/>
            <a:chExt cx="3526028" cy="985694"/>
          </a:xfrm>
        </p:grpSpPr>
        <p:sp>
          <p:nvSpPr>
            <p:cNvPr id="11" name="Rectangle: Rounded Corners 28">
              <a:extLst>
                <a:ext uri="{FF2B5EF4-FFF2-40B4-BE49-F238E27FC236}">
                  <a16:creationId xmlns:a16="http://schemas.microsoft.com/office/drawing/2014/main" id="{E9C7C7E5-3C21-454B-8410-FF74B93CA49D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3B0C1B-8325-4B99-BB68-F7014E6401E5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ECA91D7-642A-4C8E-AF64-7451D3EC1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7054423" y="3927579"/>
            <a:ext cx="454047" cy="589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5245F1-98E4-4D38-9CD6-9EC18FD6BF4C}"/>
              </a:ext>
            </a:extLst>
          </p:cNvPr>
          <p:cNvSpPr txBox="1"/>
          <p:nvPr/>
        </p:nvSpPr>
        <p:spPr>
          <a:xfrm>
            <a:off x="7845188" y="3897307"/>
            <a:ext cx="3796290" cy="166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More number of sales in Type C when fuel price is low can indicate that the type C stores might be spread apart –in distance, hence uneconomical to travel if fuel price is 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79C650-3C42-4B9D-A27C-C144E03EC725}"/>
              </a:ext>
            </a:extLst>
          </p:cNvPr>
          <p:cNvSpPr txBox="1"/>
          <p:nvPr/>
        </p:nvSpPr>
        <p:spPr>
          <a:xfrm>
            <a:off x="3340359" y="93307"/>
            <a:ext cx="5498047" cy="59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Fuel Price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3B1CFAA0-EFD0-4199-91DB-0B36CF32B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0F49F0CF-36B8-4BF7-BD6B-ADDCF1A7FB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2380696"/>
                  </p:ext>
                </p:extLst>
              </p:nvPr>
            </p:nvGraphicFramePr>
            <p:xfrm>
              <a:off x="0" y="5921818"/>
              <a:ext cx="1664323" cy="936182"/>
            </p:xfrm>
            <a:graphic>
              <a:graphicData uri="http://schemas.microsoft.com/office/powerpoint/2016/slidezoom">
                <pslz:sldZm>
                  <pslz:sldZmObj sldId="372" cId="565812750">
                    <pslz:zmPr id="{74A92DA9-498C-4157-AA14-9A99E55B056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64323" cy="9361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F49F0CF-36B8-4BF7-BD6B-ADDCF1A7FB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5921818"/>
                <a:ext cx="1664323" cy="9361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22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52A76-BBE8-49BE-9885-E884D8668BB7}"/>
              </a:ext>
            </a:extLst>
          </p:cNvPr>
          <p:cNvSpPr/>
          <p:nvPr/>
        </p:nvSpPr>
        <p:spPr>
          <a:xfrm>
            <a:off x="1087125" y="1233612"/>
            <a:ext cx="9834421" cy="2955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B893C-67AD-40C7-9C2A-887F26401FF6}"/>
              </a:ext>
            </a:extLst>
          </p:cNvPr>
          <p:cNvSpPr txBox="1"/>
          <p:nvPr/>
        </p:nvSpPr>
        <p:spPr>
          <a:xfrm>
            <a:off x="4460031" y="6446166"/>
            <a:ext cx="33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8C2DB-FA80-40D3-8190-BE99916C5C04}"/>
              </a:ext>
            </a:extLst>
          </p:cNvPr>
          <p:cNvSpPr txBox="1"/>
          <p:nvPr/>
        </p:nvSpPr>
        <p:spPr>
          <a:xfrm>
            <a:off x="3353594" y="104057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Unemployment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07E7F32-F898-4918-B3E9-653FF54C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6" y="1152189"/>
            <a:ext cx="10745920" cy="312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F87281-CC4E-4D1E-810E-73B14BDA32A4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E69A5-0867-4351-9084-7334AD38C471}"/>
              </a:ext>
            </a:extLst>
          </p:cNvPr>
          <p:cNvSpPr txBox="1"/>
          <p:nvPr/>
        </p:nvSpPr>
        <p:spPr>
          <a:xfrm>
            <a:off x="3340359" y="93307"/>
            <a:ext cx="5498047" cy="59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Unemployment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5DB8EB-D88A-4857-AD68-F31CE7B34894}"/>
              </a:ext>
            </a:extLst>
          </p:cNvPr>
          <p:cNvSpPr/>
          <p:nvPr/>
        </p:nvSpPr>
        <p:spPr>
          <a:xfrm>
            <a:off x="3256384" y="4612237"/>
            <a:ext cx="5415315" cy="1833929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0098E5-1306-4CDE-A75F-3C5C185E7799}"/>
              </a:ext>
            </a:extLst>
          </p:cNvPr>
          <p:cNvSpPr/>
          <p:nvPr/>
        </p:nvSpPr>
        <p:spPr>
          <a:xfrm>
            <a:off x="5443710" y="4304460"/>
            <a:ext cx="1105919" cy="1018471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5874E-2A5D-4A15-B972-7D97499CAEB1}"/>
              </a:ext>
            </a:extLst>
          </p:cNvPr>
          <p:cNvSpPr txBox="1"/>
          <p:nvPr/>
        </p:nvSpPr>
        <p:spPr>
          <a:xfrm>
            <a:off x="4452883" y="4678217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D060EF-F0A8-4686-8CDF-F0AA17CFC50B}"/>
              </a:ext>
            </a:extLst>
          </p:cNvPr>
          <p:cNvSpPr txBox="1"/>
          <p:nvPr/>
        </p:nvSpPr>
        <p:spPr>
          <a:xfrm>
            <a:off x="3504858" y="5274595"/>
            <a:ext cx="4850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There</a:t>
            </a:r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are few zip codes such as 63901 where the Unemployment range has no effect on the Weekly Sales.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This graph shows how unemployment ranges are affecting various Zip codes.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6C363BA-578D-44AF-B527-BD8FBABAC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E4F34610-C1B0-4AD3-AE01-C3FD4B67E6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1570256"/>
                  </p:ext>
                </p:extLst>
              </p:nvPr>
            </p:nvGraphicFramePr>
            <p:xfrm>
              <a:off x="0" y="5830260"/>
              <a:ext cx="1860271" cy="1046402"/>
            </p:xfrm>
            <a:graphic>
              <a:graphicData uri="http://schemas.microsoft.com/office/powerpoint/2016/slidezoom">
                <pslz:sldZm>
                  <pslz:sldZmObj sldId="373" cId="2301363412">
                    <pslz:zmPr id="{D31CE88E-6937-4A7A-9E98-11669CCE4F9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0271" cy="10464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4F34610-C1B0-4AD3-AE01-C3FD4B67E6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5830260"/>
                <a:ext cx="1860271" cy="10464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924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C4D95DB-0230-48F2-A4D4-5C8E76C94B37}"/>
              </a:ext>
            </a:extLst>
          </p:cNvPr>
          <p:cNvGraphicFramePr>
            <a:graphicFrameLocks noGrp="1"/>
          </p:cNvGraphicFramePr>
          <p:nvPr/>
        </p:nvGraphicFramePr>
        <p:xfrm>
          <a:off x="407988" y="7644646"/>
          <a:ext cx="7231316" cy="3690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338">
                  <a:extLst>
                    <a:ext uri="{9D8B030D-6E8A-4147-A177-3AD203B41FA5}">
                      <a16:colId xmlns:a16="http://schemas.microsoft.com/office/drawing/2014/main" val="41867384"/>
                    </a:ext>
                  </a:extLst>
                </a:gridCol>
                <a:gridCol w="1102338">
                  <a:extLst>
                    <a:ext uri="{9D8B030D-6E8A-4147-A177-3AD203B41FA5}">
                      <a16:colId xmlns:a16="http://schemas.microsoft.com/office/drawing/2014/main" val="4037621996"/>
                    </a:ext>
                  </a:extLst>
                </a:gridCol>
                <a:gridCol w="1102338">
                  <a:extLst>
                    <a:ext uri="{9D8B030D-6E8A-4147-A177-3AD203B41FA5}">
                      <a16:colId xmlns:a16="http://schemas.microsoft.com/office/drawing/2014/main" val="2681258246"/>
                    </a:ext>
                  </a:extLst>
                </a:gridCol>
                <a:gridCol w="1962151">
                  <a:extLst>
                    <a:ext uri="{9D8B030D-6E8A-4147-A177-3AD203B41FA5}">
                      <a16:colId xmlns:a16="http://schemas.microsoft.com/office/drawing/2014/main" val="411791961"/>
                    </a:ext>
                  </a:extLst>
                </a:gridCol>
                <a:gridCol w="1962151">
                  <a:extLst>
                    <a:ext uri="{9D8B030D-6E8A-4147-A177-3AD203B41FA5}">
                      <a16:colId xmlns:a16="http://schemas.microsoft.com/office/drawing/2014/main" val="2428058331"/>
                    </a:ext>
                  </a:extLst>
                </a:gridCol>
              </a:tblGrid>
              <a:tr h="337220"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Milestone</a:t>
                      </a:r>
                      <a:endParaRPr lang="en-IN" sz="14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Incremental</a:t>
                      </a:r>
                      <a:endParaRPr lang="en-IN" sz="14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Outlets</a:t>
                      </a:r>
                      <a:endParaRPr lang="en-IN" sz="14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Fees per Outlet $</a:t>
                      </a:r>
                      <a:endParaRPr lang="en-IN" sz="14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Milestone payment $</a:t>
                      </a:r>
                      <a:endParaRPr lang="en-IN" sz="14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387047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20,000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100,000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31018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IN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40,000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100,000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907773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IN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120,000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039751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IN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80,000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120,000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720372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IN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100,000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6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120,000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14320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 kern="1200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IN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125,000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175,000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66830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150,000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175,000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963834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/>
                        <a:t>8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175,000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175,000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25659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/>
                        <a:t>9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200,000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175,000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98105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/>
                        <a:t>10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250,000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50,000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350,000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972579"/>
                  </a:ext>
                </a:extLst>
              </a:tr>
              <a:tr h="286282">
                <a:tc>
                  <a:txBody>
                    <a:bodyPr/>
                    <a:lstStyle/>
                    <a:p>
                      <a:r>
                        <a:rPr lang="en-IN" sz="1400"/>
                        <a:t>11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300,000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50,000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7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baseline="0">
                          <a:solidFill>
                            <a:srgbClr val="000000"/>
                          </a:solidFill>
                        </a:rPr>
                        <a:t>350,000</a:t>
                      </a:r>
                      <a:endParaRPr lang="en-IN" sz="14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110251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5139ABD7-CF8C-455F-8A89-7D4DED48E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5" y="955148"/>
            <a:ext cx="5556682" cy="47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BFD387-5EC7-4300-A297-437E26AABC6E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02E3B-958E-4135-8361-6D43F5B0FE49}"/>
              </a:ext>
            </a:extLst>
          </p:cNvPr>
          <p:cNvSpPr txBox="1"/>
          <p:nvPr/>
        </p:nvSpPr>
        <p:spPr>
          <a:xfrm>
            <a:off x="2316355" y="76088"/>
            <a:ext cx="755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Correlation Matrix – Other Factors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335AFC-63AD-498F-AE9E-5F66E2DA7689}"/>
              </a:ext>
            </a:extLst>
          </p:cNvPr>
          <p:cNvSpPr/>
          <p:nvPr/>
        </p:nvSpPr>
        <p:spPr>
          <a:xfrm>
            <a:off x="7801156" y="1972862"/>
            <a:ext cx="3273320" cy="2882602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5A050D-2656-4C77-B657-5ACF0514AAA9}"/>
              </a:ext>
            </a:extLst>
          </p:cNvPr>
          <p:cNvSpPr/>
          <p:nvPr/>
        </p:nvSpPr>
        <p:spPr>
          <a:xfrm>
            <a:off x="8884856" y="1552689"/>
            <a:ext cx="1105919" cy="100136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BC46D-C2FE-40EC-AA3B-CDE7ECDC772A}"/>
              </a:ext>
            </a:extLst>
          </p:cNvPr>
          <p:cNvSpPr txBox="1"/>
          <p:nvPr/>
        </p:nvSpPr>
        <p:spPr>
          <a:xfrm>
            <a:off x="7884691" y="1899483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5B4BF-77B5-41FD-B43C-9D05C9A9270D}"/>
              </a:ext>
            </a:extLst>
          </p:cNvPr>
          <p:cNvSpPr txBox="1"/>
          <p:nvPr/>
        </p:nvSpPr>
        <p:spPr>
          <a:xfrm>
            <a:off x="7781730" y="2487990"/>
            <a:ext cx="3339370" cy="230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As per the correlation Matrix, we can say that size of store is significantly &amp; positively correlated with Weekly sales.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On the other hand, Unemployment shares significant but negative correlation.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70B7DDB0-71C7-4EEB-90E1-F9B929A0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F809794B-A78A-4D6D-B75D-D83D93684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5321738"/>
                  </p:ext>
                </p:extLst>
              </p:nvPr>
            </p:nvGraphicFramePr>
            <p:xfrm>
              <a:off x="0" y="5988659"/>
              <a:ext cx="1545493" cy="869340"/>
            </p:xfrm>
            <a:graphic>
              <a:graphicData uri="http://schemas.microsoft.com/office/powerpoint/2016/slidezoom">
                <pslz:sldZm>
                  <pslz:sldZmObj sldId="376" cId="1292408534">
                    <pslz:zmPr id="{A7370640-BD2A-423E-A757-108A804B880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45493" cy="869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809794B-A78A-4D6D-B75D-D83D93684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5988659"/>
                <a:ext cx="1545493" cy="8693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7E7C83-F3E1-4A3B-BC50-D0D0FA19DA74}"/>
              </a:ext>
            </a:extLst>
          </p:cNvPr>
          <p:cNvSpPr txBox="1"/>
          <p:nvPr/>
        </p:nvSpPr>
        <p:spPr>
          <a:xfrm>
            <a:off x="4460031" y="6446166"/>
            <a:ext cx="33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753436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81F03E-615E-47C8-B236-730B95289A2C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BA05F-3733-40CA-BC43-06A43BEA2D02}"/>
              </a:ext>
            </a:extLst>
          </p:cNvPr>
          <p:cNvSpPr txBox="1"/>
          <p:nvPr/>
        </p:nvSpPr>
        <p:spPr>
          <a:xfrm>
            <a:off x="3340359" y="93307"/>
            <a:ext cx="6315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Correlation Matrix – Markdown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921242-12D4-40E1-8068-169CF9785908}"/>
              </a:ext>
            </a:extLst>
          </p:cNvPr>
          <p:cNvSpPr/>
          <p:nvPr/>
        </p:nvSpPr>
        <p:spPr>
          <a:xfrm>
            <a:off x="7549232" y="1795579"/>
            <a:ext cx="3273320" cy="2882602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F6E4A-8EFC-4B9F-95F3-3351AE799B85}"/>
              </a:ext>
            </a:extLst>
          </p:cNvPr>
          <p:cNvSpPr txBox="1"/>
          <p:nvPr/>
        </p:nvSpPr>
        <p:spPr>
          <a:xfrm>
            <a:off x="7632767" y="1722200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3259C-EFC6-4252-BAAC-0A0B36AFB4AE}"/>
              </a:ext>
            </a:extLst>
          </p:cNvPr>
          <p:cNvSpPr txBox="1"/>
          <p:nvPr/>
        </p:nvSpPr>
        <p:spPr>
          <a:xfrm>
            <a:off x="7521207" y="2310707"/>
            <a:ext cx="3273321" cy="166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/>
              </a:rPr>
              <a:t>As per the correlation Matrix, we can say that Markdown 1 , 3 and 4 are  is significantly &amp; positively correlated with Weekly Sales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FE5DCCB-8E06-4B23-B8DF-7E420CDC51E6}"/>
              </a:ext>
            </a:extLst>
          </p:cNvPr>
          <p:cNvSpPr/>
          <p:nvPr/>
        </p:nvSpPr>
        <p:spPr>
          <a:xfrm>
            <a:off x="8688446" y="1405417"/>
            <a:ext cx="1105919" cy="100136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77268-629B-4F42-B103-B4A5D329352D}"/>
              </a:ext>
            </a:extLst>
          </p:cNvPr>
          <p:cNvSpPr txBox="1"/>
          <p:nvPr/>
        </p:nvSpPr>
        <p:spPr>
          <a:xfrm>
            <a:off x="7688281" y="1752211"/>
            <a:ext cx="3106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Gilroy ExtraBold"/>
              </a:rPr>
              <a:t>Observations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EED1E9E2-5FA0-4904-8F9A-FB1488C0D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01D39-BD75-4AA1-AC94-402088D7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4" y="1037645"/>
            <a:ext cx="5122583" cy="45675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384D2BC6-744D-46CB-9577-3463BF5107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5662051"/>
                  </p:ext>
                </p:extLst>
              </p:nvPr>
            </p:nvGraphicFramePr>
            <p:xfrm>
              <a:off x="0" y="5713314"/>
              <a:ext cx="2037553" cy="1146124"/>
            </p:xfrm>
            <a:graphic>
              <a:graphicData uri="http://schemas.microsoft.com/office/powerpoint/2016/slidezoom">
                <pslz:sldZm>
                  <pslz:sldZmObj sldId="376" cId="1292408534">
                    <pslz:zmPr id="{A9A72DB1-0877-4FCC-B97F-24E3539CC97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37553" cy="11461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84D2BC6-744D-46CB-9577-3463BF5107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5713314"/>
                <a:ext cx="2037553" cy="11461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1DA2F0C-BD82-4294-9B3A-1767775FE2C6}"/>
              </a:ext>
            </a:extLst>
          </p:cNvPr>
          <p:cNvSpPr txBox="1"/>
          <p:nvPr/>
        </p:nvSpPr>
        <p:spPr>
          <a:xfrm>
            <a:off x="4460031" y="6446166"/>
            <a:ext cx="33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773590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FF134D-C420-48E5-A388-9BFB553A49D0}"/>
              </a:ext>
            </a:extLst>
          </p:cNvPr>
          <p:cNvSpPr/>
          <p:nvPr/>
        </p:nvSpPr>
        <p:spPr>
          <a:xfrm>
            <a:off x="293342" y="4093136"/>
            <a:ext cx="5970298" cy="1584467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909DE-B561-4246-9C10-28071B8A9D9A}"/>
              </a:ext>
            </a:extLst>
          </p:cNvPr>
          <p:cNvSpPr txBox="1"/>
          <p:nvPr/>
        </p:nvSpPr>
        <p:spPr>
          <a:xfrm>
            <a:off x="3353594" y="104057"/>
            <a:ext cx="5484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Holidays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A6FA78-7410-4338-AB7F-10649D7B6811}"/>
              </a:ext>
            </a:extLst>
          </p:cNvPr>
          <p:cNvSpPr/>
          <p:nvPr/>
        </p:nvSpPr>
        <p:spPr>
          <a:xfrm>
            <a:off x="0" y="0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92D9B-90BE-47D0-A6BE-629C1083E718}"/>
              </a:ext>
            </a:extLst>
          </p:cNvPr>
          <p:cNvSpPr txBox="1"/>
          <p:nvPr/>
        </p:nvSpPr>
        <p:spPr>
          <a:xfrm>
            <a:off x="3340359" y="93307"/>
            <a:ext cx="5498047" cy="59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bg1"/>
                </a:solidFill>
                <a:latin typeface="Gilroy ExtraBold"/>
              </a:rPr>
              <a:t>Modeling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B405A0-2369-44FD-A9B0-4F4EB17F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D7F69-37E5-48FD-9BAA-6BF41CEA2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8" r="2000"/>
          <a:stretch/>
        </p:blipFill>
        <p:spPr>
          <a:xfrm>
            <a:off x="914209" y="1592073"/>
            <a:ext cx="5349431" cy="1442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E1B17-1184-49A3-9B36-63F363EC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40" y="1592073"/>
            <a:ext cx="4657725" cy="1247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F92F9D-C83A-4774-8955-67D2537338C5}"/>
              </a:ext>
            </a:extLst>
          </p:cNvPr>
          <p:cNvSpPr txBox="1"/>
          <p:nvPr/>
        </p:nvSpPr>
        <p:spPr>
          <a:xfrm>
            <a:off x="6577285" y="1245701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Random Forest Regression Model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B4CE7-58E9-402D-874B-4705FBBAFF01}"/>
              </a:ext>
            </a:extLst>
          </p:cNvPr>
          <p:cNvSpPr txBox="1"/>
          <p:nvPr/>
        </p:nvSpPr>
        <p:spPr>
          <a:xfrm>
            <a:off x="1129284" y="1230013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OLS Regression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80775D-2FDA-43F6-90C6-75FA246851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32"/>
          <a:stretch/>
        </p:blipFill>
        <p:spPr>
          <a:xfrm>
            <a:off x="1129284" y="3619923"/>
            <a:ext cx="3276600" cy="36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40BDD4-7BCD-4EBA-BDCC-157927ED2C60}"/>
              </a:ext>
            </a:extLst>
          </p:cNvPr>
          <p:cNvSpPr txBox="1"/>
          <p:nvPr/>
        </p:nvSpPr>
        <p:spPr>
          <a:xfrm>
            <a:off x="1129284" y="3219216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LGBM Regression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EAC987-2CB8-45E9-88A0-8E368B681AB1}"/>
              </a:ext>
            </a:extLst>
          </p:cNvPr>
          <p:cNvSpPr txBox="1"/>
          <p:nvPr/>
        </p:nvSpPr>
        <p:spPr>
          <a:xfrm>
            <a:off x="385445" y="4222129"/>
            <a:ext cx="58026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latin typeface="Segoe UI" panose="020B0502040204020203" pitchFamily="34" charset="0"/>
              </a:rPr>
              <a:t>We </a:t>
            </a:r>
            <a:r>
              <a:rPr lang="en-US" sz="1400" b="0" i="0" dirty="0">
                <a:effectLst/>
                <a:latin typeface="Segoe UI" panose="020B0502040204020203" pitchFamily="34" charset="0"/>
              </a:rPr>
              <a:t>have run three models using the libraries </a:t>
            </a:r>
            <a:r>
              <a:rPr lang="en-US" sz="14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scikit learn, </a:t>
            </a:r>
            <a:r>
              <a:rPr lang="en-US" sz="1400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lightgbm</a:t>
            </a:r>
            <a:r>
              <a:rPr lang="en-US" sz="14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sz="1400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statsmodels.api</a:t>
            </a:r>
            <a:endParaRPr lang="en-US" sz="14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400" b="0" i="0" dirty="0">
                <a:effectLst/>
                <a:latin typeface="Segoe UI" panose="020B0502040204020203" pitchFamily="34" charset="0"/>
              </a:rPr>
              <a:t>Ordinary Least Squares Regression </a:t>
            </a:r>
          </a:p>
          <a:p>
            <a:pPr marL="342900" indent="-342900" algn="l">
              <a:buAutoNum type="arabicPeriod"/>
            </a:pPr>
            <a:r>
              <a:rPr lang="en-US" sz="1400" b="0" i="0" dirty="0">
                <a:effectLst/>
                <a:latin typeface="Segoe UI" panose="020B0502040204020203" pitchFamily="34" charset="0"/>
              </a:rPr>
              <a:t>Random Forest</a:t>
            </a:r>
          </a:p>
          <a:p>
            <a:pPr marL="342900" indent="-342900" algn="l">
              <a:buAutoNum type="arabicPeriod"/>
            </a:pPr>
            <a:r>
              <a:rPr lang="en-US" sz="1400" b="0" i="0" dirty="0">
                <a:effectLst/>
                <a:latin typeface="Segoe UI" panose="020B0502040204020203" pitchFamily="34" charset="0"/>
              </a:rPr>
              <a:t>Light Gradient Boosted machine</a:t>
            </a:r>
          </a:p>
          <a:p>
            <a:r>
              <a:rPr lang="en-US" sz="1400" dirty="0"/>
              <a:t>​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B6942-3739-4463-9483-32590B40C812}"/>
              </a:ext>
            </a:extLst>
          </p:cNvPr>
          <p:cNvGrpSpPr/>
          <p:nvPr/>
        </p:nvGrpSpPr>
        <p:grpSpPr>
          <a:xfrm>
            <a:off x="7342208" y="3806890"/>
            <a:ext cx="4395702" cy="2005695"/>
            <a:chOff x="4674448" y="2082779"/>
            <a:chExt cx="3526028" cy="985694"/>
          </a:xfrm>
        </p:grpSpPr>
        <p:sp>
          <p:nvSpPr>
            <p:cNvPr id="25" name="Rectangle: Rounded Corners 28">
              <a:extLst>
                <a:ext uri="{FF2B5EF4-FFF2-40B4-BE49-F238E27FC236}">
                  <a16:creationId xmlns:a16="http://schemas.microsoft.com/office/drawing/2014/main" id="{F932262A-1FE8-46B4-8B17-A7FF46AB72EF}"/>
                </a:ext>
              </a:extLst>
            </p:cNvPr>
            <p:cNvSpPr/>
            <p:nvPr/>
          </p:nvSpPr>
          <p:spPr>
            <a:xfrm>
              <a:off x="4674448" y="2082779"/>
              <a:ext cx="3526028" cy="9856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672F00-E359-49D9-A95E-2D8DFF2CF968}"/>
                </a:ext>
              </a:extLst>
            </p:cNvPr>
            <p:cNvSpPr txBox="1"/>
            <p:nvPr/>
          </p:nvSpPr>
          <p:spPr>
            <a:xfrm>
              <a:off x="4825172" y="2178299"/>
              <a:ext cx="3222604" cy="273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B4205F7-05BF-4F77-8866-41246A2242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5699" r="44807" b="61050"/>
          <a:stretch/>
        </p:blipFill>
        <p:spPr>
          <a:xfrm rot="16200000">
            <a:off x="6669333" y="4356553"/>
            <a:ext cx="454047" cy="5893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B3B32AC-8758-4F84-BBB6-2C8904ABE78C}"/>
              </a:ext>
            </a:extLst>
          </p:cNvPr>
          <p:cNvSpPr txBox="1"/>
          <p:nvPr/>
        </p:nvSpPr>
        <p:spPr>
          <a:xfrm>
            <a:off x="7424061" y="3989256"/>
            <a:ext cx="4160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effectLst/>
                <a:latin typeface="Segoe UI" panose="020B0502040204020203" pitchFamily="34" charset="0"/>
              </a:rPr>
              <a:t>The purpose of running three models is to justify which regression works best for our parameters. </a:t>
            </a:r>
          </a:p>
          <a:p>
            <a:pPr algn="l"/>
            <a:endParaRPr lang="en-US" sz="1200">
              <a:latin typeface="Segoe UI" panose="020B0502040204020203" pitchFamily="34" charset="0"/>
            </a:endParaRPr>
          </a:p>
          <a:p>
            <a:pPr algn="l"/>
            <a:r>
              <a:rPr lang="en-US" sz="1200" b="0" i="0">
                <a:effectLst/>
                <a:latin typeface="Segoe UI" panose="020B0502040204020203" pitchFamily="34" charset="0"/>
              </a:rPr>
              <a:t>The key factor we are looking in these regression models is the R-square values and how it has increased as we have used different models. </a:t>
            </a:r>
          </a:p>
          <a:p>
            <a:pPr algn="l"/>
            <a:endParaRPr lang="en-US" sz="1200" b="0" i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200" b="0" i="0">
                <a:effectLst/>
                <a:latin typeface="Segoe UI" panose="020B0502040204020203" pitchFamily="34" charset="0"/>
              </a:rPr>
              <a:t>Our Analysis has been based on the Test and the Predicted Data for Weekly Sales based on various factors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C027C3F8-C8F0-4B28-8346-E13E6A72E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4277936"/>
                  </p:ext>
                </p:extLst>
              </p:nvPr>
            </p:nvGraphicFramePr>
            <p:xfrm>
              <a:off x="0" y="5813179"/>
              <a:ext cx="1776293" cy="999165"/>
            </p:xfrm>
            <a:graphic>
              <a:graphicData uri="http://schemas.microsoft.com/office/powerpoint/2016/slidezoom">
                <pslz:sldZm>
                  <pslz:sldZmObj sldId="381" cId="1740669828">
                    <pslz:zmPr id="{542377F4-4698-49F3-A3E8-123D0B4672A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76293" cy="9991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027C3F8-C8F0-4B28-8346-E13E6A72E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5813179"/>
                <a:ext cx="1776293" cy="9991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7FB4FAF-9C06-4063-83F4-74179A64B3D3}"/>
              </a:ext>
            </a:extLst>
          </p:cNvPr>
          <p:cNvSpPr txBox="1"/>
          <p:nvPr/>
        </p:nvSpPr>
        <p:spPr>
          <a:xfrm>
            <a:off x="4460031" y="6446166"/>
            <a:ext cx="33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722827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49A735B-0FCE-44BD-B079-11BE70EA096B}"/>
              </a:ext>
            </a:extLst>
          </p:cNvPr>
          <p:cNvSpPr/>
          <p:nvPr/>
        </p:nvSpPr>
        <p:spPr>
          <a:xfrm rot="10800000">
            <a:off x="5371914" y="225150"/>
            <a:ext cx="6838945" cy="6834017"/>
          </a:xfrm>
          <a:custGeom>
            <a:avLst/>
            <a:gdLst>
              <a:gd name="connsiteX0" fmla="*/ 0 w 5642866"/>
              <a:gd name="connsiteY0" fmla="*/ 0 h 5638800"/>
              <a:gd name="connsiteX1" fmla="*/ 5642866 w 5642866"/>
              <a:gd name="connsiteY1" fmla="*/ 0 h 5638800"/>
              <a:gd name="connsiteX2" fmla="*/ 4066 w 5642866"/>
              <a:gd name="connsiteY2" fmla="*/ 5638800 h 5638800"/>
              <a:gd name="connsiteX3" fmla="*/ 0 w 5642866"/>
              <a:gd name="connsiteY3" fmla="*/ 5638697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866" h="5638800">
                <a:moveTo>
                  <a:pt x="0" y="0"/>
                </a:moveTo>
                <a:lnTo>
                  <a:pt x="5642866" y="0"/>
                </a:lnTo>
                <a:cubicBezTo>
                  <a:pt x="5642866" y="3114223"/>
                  <a:pt x="3118289" y="5638800"/>
                  <a:pt x="4066" y="5638800"/>
                </a:cubicBezTo>
                <a:lnTo>
                  <a:pt x="0" y="56386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851C5-A5AD-4609-B877-5D2D472DF3F2}"/>
              </a:ext>
            </a:extLst>
          </p:cNvPr>
          <p:cNvSpPr txBox="1"/>
          <p:nvPr/>
        </p:nvSpPr>
        <p:spPr>
          <a:xfrm>
            <a:off x="580777" y="471042"/>
            <a:ext cx="7368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ilroy ExtraBold"/>
                <a:ea typeface="+mn-ea"/>
                <a:cs typeface="+mn-cs"/>
              </a:rPr>
              <a:t>Strategy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- Recommendations</a:t>
            </a:r>
            <a:endParaRPr kumimoji="0" lang="en-ID" sz="40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65FF5-FA77-47EB-8380-86A4D0D3638C}"/>
              </a:ext>
            </a:extLst>
          </p:cNvPr>
          <p:cNvGrpSpPr/>
          <p:nvPr/>
        </p:nvGrpSpPr>
        <p:grpSpPr>
          <a:xfrm>
            <a:off x="809064" y="2478783"/>
            <a:ext cx="4378135" cy="1108846"/>
            <a:chOff x="6790750" y="2622308"/>
            <a:chExt cx="3674051" cy="11088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E2B6D5-7605-4FB9-9D29-C77DFC732C94}"/>
                </a:ext>
              </a:extLst>
            </p:cNvPr>
            <p:cNvSpPr txBox="1"/>
            <p:nvPr/>
          </p:nvSpPr>
          <p:spPr>
            <a:xfrm>
              <a:off x="7282499" y="2653936"/>
              <a:ext cx="318230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NG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 Light"/>
                </a:defRPr>
              </a:lvl1pPr>
            </a:lstStyle>
            <a:p>
              <a:r>
                <a:rPr lang="en-US" dirty="0"/>
                <a:t>Open smaller truck store for these neighborhoods during winter season.</a:t>
              </a:r>
              <a:endParaRPr lang="en-NG" dirty="0"/>
            </a:p>
            <a:p>
              <a:r>
                <a:rPr lang="en-US" dirty="0"/>
                <a:t> </a:t>
              </a:r>
              <a:endParaRPr lang="en-ID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2741302-B6BD-4091-86BE-6D21A73C0DFE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01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0591A5-FDAF-456B-A86A-ABF06F8D6BAC}"/>
              </a:ext>
            </a:extLst>
          </p:cNvPr>
          <p:cNvGrpSpPr/>
          <p:nvPr/>
        </p:nvGrpSpPr>
        <p:grpSpPr>
          <a:xfrm>
            <a:off x="809064" y="3155931"/>
            <a:ext cx="4840735" cy="830997"/>
            <a:chOff x="6790750" y="2485881"/>
            <a:chExt cx="4840735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45E410-6648-4377-92ED-DE68AF00CFC8}"/>
                </a:ext>
              </a:extLst>
            </p:cNvPr>
            <p:cNvSpPr txBox="1"/>
            <p:nvPr/>
          </p:nvSpPr>
          <p:spPr>
            <a:xfrm>
              <a:off x="7375021" y="2485881"/>
              <a:ext cx="42564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 Areas and States with higher fuel price, Walmart should open more smaller neighborhood stores </a:t>
              </a:r>
              <a:endParaRPr lang="en-NG" sz="16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080EB87-769D-4430-8A8D-1436A57D0043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02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0FFE1-5DF2-4412-96AC-8C38769B9311}"/>
              </a:ext>
            </a:extLst>
          </p:cNvPr>
          <p:cNvGrpSpPr/>
          <p:nvPr/>
        </p:nvGrpSpPr>
        <p:grpSpPr>
          <a:xfrm>
            <a:off x="809065" y="4152513"/>
            <a:ext cx="4395619" cy="416760"/>
            <a:chOff x="6790750" y="2622308"/>
            <a:chExt cx="3688723" cy="4167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BABF4E-3335-4514-B07D-EEF46989B46D}"/>
                </a:ext>
              </a:extLst>
            </p:cNvPr>
            <p:cNvSpPr txBox="1"/>
            <p:nvPr/>
          </p:nvSpPr>
          <p:spPr>
            <a:xfrm>
              <a:off x="7297171" y="2664539"/>
              <a:ext cx="3182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Move towards ecommerce</a:t>
              </a:r>
              <a:endParaRPr lang="en-NG" sz="16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BEE939-6B57-4AA7-A719-96131600B6EC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03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51122B-73D1-4369-BBC2-31120D18E4C0}"/>
              </a:ext>
            </a:extLst>
          </p:cNvPr>
          <p:cNvGrpSpPr/>
          <p:nvPr/>
        </p:nvGrpSpPr>
        <p:grpSpPr>
          <a:xfrm>
            <a:off x="809064" y="4928661"/>
            <a:ext cx="3782718" cy="875026"/>
            <a:chOff x="6790750" y="2622308"/>
            <a:chExt cx="3782718" cy="8750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8BDDE5-F07D-4F1F-A7CB-2E6674EAFDC9}"/>
                </a:ext>
              </a:extLst>
            </p:cNvPr>
            <p:cNvSpPr txBox="1"/>
            <p:nvPr/>
          </p:nvSpPr>
          <p:spPr>
            <a:xfrm>
              <a:off x="7391166" y="2666337"/>
              <a:ext cx="31823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Separate Marketing Strategies for states with different CPI &amp; Unemployment</a:t>
              </a:r>
              <a:endParaRPr lang="en-NG" sz="16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98ACF59-976D-46B4-8181-E282407B96BD}"/>
                </a:ext>
              </a:extLst>
            </p:cNvPr>
            <p:cNvSpPr/>
            <p:nvPr/>
          </p:nvSpPr>
          <p:spPr>
            <a:xfrm>
              <a:off x="6790750" y="2622308"/>
              <a:ext cx="416758" cy="416760"/>
            </a:xfrm>
            <a:custGeom>
              <a:avLst/>
              <a:gdLst>
                <a:gd name="connsiteX0" fmla="*/ 1373324 w 1373324"/>
                <a:gd name="connsiteY0" fmla="*/ 686662 h 1373324"/>
                <a:gd name="connsiteX1" fmla="*/ 686662 w 1373324"/>
                <a:gd name="connsiteY1" fmla="*/ 1373324 h 1373324"/>
                <a:gd name="connsiteX2" fmla="*/ 0 w 1373324"/>
                <a:gd name="connsiteY2" fmla="*/ 686662 h 1373324"/>
                <a:gd name="connsiteX3" fmla="*/ 686662 w 1373324"/>
                <a:gd name="connsiteY3" fmla="*/ 0 h 1373324"/>
                <a:gd name="connsiteX4" fmla="*/ 1373324 w 1373324"/>
                <a:gd name="connsiteY4" fmla="*/ 686662 h 137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3324" h="1373324">
                  <a:moveTo>
                    <a:pt x="1373324" y="686662"/>
                  </a:moveTo>
                  <a:cubicBezTo>
                    <a:pt x="1373324" y="1065895"/>
                    <a:pt x="1065895" y="1373324"/>
                    <a:pt x="686662" y="1373324"/>
                  </a:cubicBezTo>
                  <a:cubicBezTo>
                    <a:pt x="307429" y="1373324"/>
                    <a:pt x="0" y="1065895"/>
                    <a:pt x="0" y="686662"/>
                  </a:cubicBezTo>
                  <a:cubicBezTo>
                    <a:pt x="0" y="307429"/>
                    <a:pt x="307429" y="0"/>
                    <a:pt x="686662" y="0"/>
                  </a:cubicBezTo>
                  <a:cubicBezTo>
                    <a:pt x="1065895" y="0"/>
                    <a:pt x="1373324" y="307429"/>
                    <a:pt x="1373324" y="6866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0" dist="1143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roy ExtraBold"/>
                  <a:ea typeface="+mn-ea"/>
                  <a:cs typeface="+mn-cs"/>
                </a:rPr>
                <a:t>04</a:t>
              </a:r>
              <a:endParaRPr kumimoji="0" lang="en-ID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7B3D16-BF64-4C75-8A59-710497139EE7}"/>
              </a:ext>
            </a:extLst>
          </p:cNvPr>
          <p:cNvSpPr/>
          <p:nvPr/>
        </p:nvSpPr>
        <p:spPr>
          <a:xfrm>
            <a:off x="5946543" y="2880993"/>
            <a:ext cx="1668430" cy="1691128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8E11A9-8521-47A5-9A8C-39D187C362D7}"/>
              </a:ext>
            </a:extLst>
          </p:cNvPr>
          <p:cNvSpPr/>
          <p:nvPr/>
        </p:nvSpPr>
        <p:spPr>
          <a:xfrm>
            <a:off x="10261887" y="2880993"/>
            <a:ext cx="1668430" cy="1691128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AE2DAC-4077-4EE5-A074-50EE751E7E23}"/>
              </a:ext>
            </a:extLst>
          </p:cNvPr>
          <p:cNvSpPr/>
          <p:nvPr/>
        </p:nvSpPr>
        <p:spPr>
          <a:xfrm>
            <a:off x="8085177" y="4788293"/>
            <a:ext cx="1668430" cy="1691128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05A43CF-AA54-4EEE-9647-364F9BA7C235}"/>
              </a:ext>
            </a:extLst>
          </p:cNvPr>
          <p:cNvSpPr/>
          <p:nvPr/>
        </p:nvSpPr>
        <p:spPr>
          <a:xfrm>
            <a:off x="8044862" y="996036"/>
            <a:ext cx="1668430" cy="1691128"/>
          </a:xfrm>
          <a:prstGeom prst="roundRect">
            <a:avLst>
              <a:gd name="adj" fmla="val 8838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3BA8DB1-D3C7-43BB-92FF-08449834A36E}"/>
              </a:ext>
            </a:extLst>
          </p:cNvPr>
          <p:cNvSpPr/>
          <p:nvPr/>
        </p:nvSpPr>
        <p:spPr>
          <a:xfrm>
            <a:off x="5946543" y="2880993"/>
            <a:ext cx="1668430" cy="368795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Fuel Price Strat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EE9D669-B360-4C03-8E33-4081AF2029AC}"/>
              </a:ext>
            </a:extLst>
          </p:cNvPr>
          <p:cNvSpPr/>
          <p:nvPr/>
        </p:nvSpPr>
        <p:spPr>
          <a:xfrm>
            <a:off x="10261887" y="2880993"/>
            <a:ext cx="1668430" cy="368795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FFFFFF"/>
                </a:solidFill>
                <a:latin typeface="Gilroy ExtraBold"/>
              </a:rPr>
              <a:t>State wise Strategy</a:t>
            </a:r>
            <a:endParaRPr kumimoji="0" lang="en-ID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5907E4E-B2DB-4B2B-95B7-1E4C3DF2CA04}"/>
              </a:ext>
            </a:extLst>
          </p:cNvPr>
          <p:cNvSpPr/>
          <p:nvPr/>
        </p:nvSpPr>
        <p:spPr>
          <a:xfrm>
            <a:off x="8085177" y="4788293"/>
            <a:ext cx="1668430" cy="368795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E Commerce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1CE76E5-86EC-405B-8086-454CD10957E5}"/>
              </a:ext>
            </a:extLst>
          </p:cNvPr>
          <p:cNvSpPr/>
          <p:nvPr/>
        </p:nvSpPr>
        <p:spPr>
          <a:xfrm>
            <a:off x="8044862" y="996036"/>
            <a:ext cx="1668430" cy="368795"/>
          </a:xfrm>
          <a:custGeom>
            <a:avLst/>
            <a:gdLst>
              <a:gd name="connsiteX0" fmla="*/ 147456 w 1668430"/>
              <a:gd name="connsiteY0" fmla="*/ 0 h 368795"/>
              <a:gd name="connsiteX1" fmla="*/ 1520974 w 1668430"/>
              <a:gd name="connsiteY1" fmla="*/ 0 h 368795"/>
              <a:gd name="connsiteX2" fmla="*/ 1668430 w 1668430"/>
              <a:gd name="connsiteY2" fmla="*/ 147456 h 368795"/>
              <a:gd name="connsiteX3" fmla="*/ 1668430 w 1668430"/>
              <a:gd name="connsiteY3" fmla="*/ 368795 h 368795"/>
              <a:gd name="connsiteX4" fmla="*/ 0 w 1668430"/>
              <a:gd name="connsiteY4" fmla="*/ 368795 h 368795"/>
              <a:gd name="connsiteX5" fmla="*/ 0 w 1668430"/>
              <a:gd name="connsiteY5" fmla="*/ 147456 h 368795"/>
              <a:gd name="connsiteX6" fmla="*/ 147456 w 1668430"/>
              <a:gd name="connsiteY6" fmla="*/ 0 h 36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8430" h="368795">
                <a:moveTo>
                  <a:pt x="147456" y="0"/>
                </a:moveTo>
                <a:lnTo>
                  <a:pt x="1520974" y="0"/>
                </a:lnTo>
                <a:cubicBezTo>
                  <a:pt x="1602412" y="0"/>
                  <a:pt x="1668430" y="66018"/>
                  <a:pt x="1668430" y="147456"/>
                </a:cubicBezTo>
                <a:lnTo>
                  <a:pt x="1668430" y="368795"/>
                </a:lnTo>
                <a:lnTo>
                  <a:pt x="0" y="368795"/>
                </a:lnTo>
                <a:lnTo>
                  <a:pt x="0" y="147456"/>
                </a:lnTo>
                <a:cubicBezTo>
                  <a:pt x="0" y="66018"/>
                  <a:pt x="66018" y="0"/>
                  <a:pt x="1474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Gilroy ExtraBold"/>
              </a:rPr>
              <a:t>Truck Stores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352276F-101C-47AB-9386-8EB2D5A64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1924" y="3539928"/>
            <a:ext cx="644517" cy="64451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92C5936-CA7C-4DBB-906D-DFCAF2115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9394" y="5467296"/>
            <a:ext cx="579996" cy="579996"/>
          </a:xfrm>
          <a:prstGeom prst="rect">
            <a:avLst/>
          </a:prstGeom>
        </p:spPr>
      </p:pic>
      <p:grpSp>
        <p:nvGrpSpPr>
          <p:cNvPr id="30" name="Graphic 59">
            <a:extLst>
              <a:ext uri="{FF2B5EF4-FFF2-40B4-BE49-F238E27FC236}">
                <a16:creationId xmlns:a16="http://schemas.microsoft.com/office/drawing/2014/main" id="{0472F579-9AD1-42E4-BE2A-772AE36B978E}"/>
              </a:ext>
            </a:extLst>
          </p:cNvPr>
          <p:cNvGrpSpPr/>
          <p:nvPr/>
        </p:nvGrpSpPr>
        <p:grpSpPr>
          <a:xfrm>
            <a:off x="8602334" y="1722851"/>
            <a:ext cx="672192" cy="546156"/>
            <a:chOff x="638569" y="4360248"/>
            <a:chExt cx="440848" cy="35818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7DD7B0B-B323-40F2-B4D8-8231752BBE10}"/>
                </a:ext>
              </a:extLst>
            </p:cNvPr>
            <p:cNvSpPr/>
            <p:nvPr/>
          </p:nvSpPr>
          <p:spPr>
            <a:xfrm>
              <a:off x="638569" y="4360248"/>
              <a:ext cx="440848" cy="303083"/>
            </a:xfrm>
            <a:custGeom>
              <a:avLst/>
              <a:gdLst>
                <a:gd name="connsiteX0" fmla="*/ 427072 w 440848"/>
                <a:gd name="connsiteY0" fmla="*/ 303083 h 303083"/>
                <a:gd name="connsiteX1" fmla="*/ 399519 w 440848"/>
                <a:gd name="connsiteY1" fmla="*/ 303083 h 303083"/>
                <a:gd name="connsiteX2" fmla="*/ 385742 w 440848"/>
                <a:gd name="connsiteY2" fmla="*/ 289307 h 303083"/>
                <a:gd name="connsiteX3" fmla="*/ 399519 w 440848"/>
                <a:gd name="connsiteY3" fmla="*/ 275530 h 303083"/>
                <a:gd name="connsiteX4" fmla="*/ 413295 w 440848"/>
                <a:gd name="connsiteY4" fmla="*/ 275530 h 303083"/>
                <a:gd name="connsiteX5" fmla="*/ 413295 w 440848"/>
                <a:gd name="connsiteY5" fmla="*/ 220424 h 303083"/>
                <a:gd name="connsiteX6" fmla="*/ 406972 w 440848"/>
                <a:gd name="connsiteY6" fmla="*/ 206648 h 303083"/>
                <a:gd name="connsiteX7" fmla="*/ 385742 w 440848"/>
                <a:gd name="connsiteY7" fmla="*/ 206648 h 303083"/>
                <a:gd name="connsiteX8" fmla="*/ 372241 w 440848"/>
                <a:gd name="connsiteY8" fmla="*/ 195626 h 303083"/>
                <a:gd name="connsiteX9" fmla="*/ 360683 w 440848"/>
                <a:gd name="connsiteY9" fmla="*/ 137765 h 303083"/>
                <a:gd name="connsiteX10" fmla="*/ 316860 w 440848"/>
                <a:gd name="connsiteY10" fmla="*/ 137765 h 303083"/>
                <a:gd name="connsiteX11" fmla="*/ 303083 w 440848"/>
                <a:gd name="connsiteY11" fmla="*/ 123989 h 303083"/>
                <a:gd name="connsiteX12" fmla="*/ 303083 w 440848"/>
                <a:gd name="connsiteY12" fmla="*/ 68883 h 303083"/>
                <a:gd name="connsiteX13" fmla="*/ 261754 w 440848"/>
                <a:gd name="connsiteY13" fmla="*/ 27553 h 303083"/>
                <a:gd name="connsiteX14" fmla="*/ 68883 w 440848"/>
                <a:gd name="connsiteY14" fmla="*/ 27553 h 303083"/>
                <a:gd name="connsiteX15" fmla="*/ 27553 w 440848"/>
                <a:gd name="connsiteY15" fmla="*/ 68883 h 303083"/>
                <a:gd name="connsiteX16" fmla="*/ 13777 w 440848"/>
                <a:gd name="connsiteY16" fmla="*/ 82659 h 303083"/>
                <a:gd name="connsiteX17" fmla="*/ 0 w 440848"/>
                <a:gd name="connsiteY17" fmla="*/ 68883 h 303083"/>
                <a:gd name="connsiteX18" fmla="*/ 68883 w 440848"/>
                <a:gd name="connsiteY18" fmla="*/ 0 h 303083"/>
                <a:gd name="connsiteX19" fmla="*/ 261754 w 440848"/>
                <a:gd name="connsiteY19" fmla="*/ 0 h 303083"/>
                <a:gd name="connsiteX20" fmla="*/ 330636 w 440848"/>
                <a:gd name="connsiteY20" fmla="*/ 68883 h 303083"/>
                <a:gd name="connsiteX21" fmla="*/ 330636 w 440848"/>
                <a:gd name="connsiteY21" fmla="*/ 110212 h 303083"/>
                <a:gd name="connsiteX22" fmla="*/ 371966 w 440848"/>
                <a:gd name="connsiteY22" fmla="*/ 110212 h 303083"/>
                <a:gd name="connsiteX23" fmla="*/ 385466 w 440848"/>
                <a:gd name="connsiteY23" fmla="*/ 121233 h 303083"/>
                <a:gd name="connsiteX24" fmla="*/ 397025 w 440848"/>
                <a:gd name="connsiteY24" fmla="*/ 179095 h 303083"/>
                <a:gd name="connsiteX25" fmla="*/ 413295 w 440848"/>
                <a:gd name="connsiteY25" fmla="*/ 179095 h 303083"/>
                <a:gd name="connsiteX26" fmla="*/ 423035 w 440848"/>
                <a:gd name="connsiteY26" fmla="*/ 183131 h 303083"/>
                <a:gd name="connsiteX27" fmla="*/ 440848 w 440848"/>
                <a:gd name="connsiteY27" fmla="*/ 220424 h 303083"/>
                <a:gd name="connsiteX28" fmla="*/ 440848 w 440848"/>
                <a:gd name="connsiteY28" fmla="*/ 289307 h 303083"/>
                <a:gd name="connsiteX29" fmla="*/ 427072 w 440848"/>
                <a:gd name="connsiteY29" fmla="*/ 303083 h 3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0848" h="303083">
                  <a:moveTo>
                    <a:pt x="427072" y="303083"/>
                  </a:moveTo>
                  <a:lnTo>
                    <a:pt x="399519" y="303083"/>
                  </a:lnTo>
                  <a:cubicBezTo>
                    <a:pt x="391910" y="303083"/>
                    <a:pt x="385742" y="296915"/>
                    <a:pt x="385742" y="289307"/>
                  </a:cubicBezTo>
                  <a:cubicBezTo>
                    <a:pt x="385742" y="281698"/>
                    <a:pt x="391910" y="275530"/>
                    <a:pt x="399519" y="275530"/>
                  </a:cubicBezTo>
                  <a:lnTo>
                    <a:pt x="413295" y="275530"/>
                  </a:lnTo>
                  <a:lnTo>
                    <a:pt x="413295" y="220424"/>
                  </a:lnTo>
                  <a:cubicBezTo>
                    <a:pt x="412496" y="215338"/>
                    <a:pt x="410308" y="210570"/>
                    <a:pt x="406972" y="206648"/>
                  </a:cubicBezTo>
                  <a:lnTo>
                    <a:pt x="385742" y="206648"/>
                  </a:lnTo>
                  <a:cubicBezTo>
                    <a:pt x="379194" y="206649"/>
                    <a:pt x="373551" y="202042"/>
                    <a:pt x="372241" y="195626"/>
                  </a:cubicBezTo>
                  <a:lnTo>
                    <a:pt x="360683" y="137765"/>
                  </a:lnTo>
                  <a:lnTo>
                    <a:pt x="316860" y="137765"/>
                  </a:lnTo>
                  <a:cubicBezTo>
                    <a:pt x="309251" y="137765"/>
                    <a:pt x="303083" y="131597"/>
                    <a:pt x="303083" y="123989"/>
                  </a:cubicBezTo>
                  <a:lnTo>
                    <a:pt x="303083" y="68883"/>
                  </a:lnTo>
                  <a:cubicBezTo>
                    <a:pt x="303083" y="46057"/>
                    <a:pt x="284580" y="27553"/>
                    <a:pt x="261754" y="27553"/>
                  </a:cubicBezTo>
                  <a:lnTo>
                    <a:pt x="68883" y="27553"/>
                  </a:lnTo>
                  <a:cubicBezTo>
                    <a:pt x="46057" y="27553"/>
                    <a:pt x="27553" y="46057"/>
                    <a:pt x="27553" y="68883"/>
                  </a:cubicBezTo>
                  <a:cubicBezTo>
                    <a:pt x="27553" y="76491"/>
                    <a:pt x="21385" y="82659"/>
                    <a:pt x="13777" y="82659"/>
                  </a:cubicBezTo>
                  <a:cubicBezTo>
                    <a:pt x="6168" y="82659"/>
                    <a:pt x="0" y="76491"/>
                    <a:pt x="0" y="68883"/>
                  </a:cubicBezTo>
                  <a:cubicBezTo>
                    <a:pt x="46" y="30859"/>
                    <a:pt x="30859" y="46"/>
                    <a:pt x="68883" y="0"/>
                  </a:cubicBezTo>
                  <a:lnTo>
                    <a:pt x="261754" y="0"/>
                  </a:lnTo>
                  <a:cubicBezTo>
                    <a:pt x="299778" y="46"/>
                    <a:pt x="330591" y="30859"/>
                    <a:pt x="330636" y="68883"/>
                  </a:cubicBezTo>
                  <a:lnTo>
                    <a:pt x="330636" y="110212"/>
                  </a:lnTo>
                  <a:lnTo>
                    <a:pt x="371966" y="110212"/>
                  </a:lnTo>
                  <a:cubicBezTo>
                    <a:pt x="378513" y="110211"/>
                    <a:pt x="384156" y="114817"/>
                    <a:pt x="385466" y="121233"/>
                  </a:cubicBezTo>
                  <a:lnTo>
                    <a:pt x="397025" y="179095"/>
                  </a:lnTo>
                  <a:lnTo>
                    <a:pt x="413295" y="179095"/>
                  </a:lnTo>
                  <a:cubicBezTo>
                    <a:pt x="416949" y="179096"/>
                    <a:pt x="420452" y="180547"/>
                    <a:pt x="423035" y="183131"/>
                  </a:cubicBezTo>
                  <a:cubicBezTo>
                    <a:pt x="433166" y="193086"/>
                    <a:pt x="439472" y="206288"/>
                    <a:pt x="440848" y="220424"/>
                  </a:cubicBezTo>
                  <a:lnTo>
                    <a:pt x="440848" y="289307"/>
                  </a:lnTo>
                  <a:cubicBezTo>
                    <a:pt x="440848" y="296915"/>
                    <a:pt x="434680" y="303083"/>
                    <a:pt x="427072" y="303083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FB70F85-6DCB-4F9E-B3CE-F15B74D61514}"/>
                </a:ext>
              </a:extLst>
            </p:cNvPr>
            <p:cNvSpPr/>
            <p:nvPr/>
          </p:nvSpPr>
          <p:spPr>
            <a:xfrm>
              <a:off x="638569" y="4580672"/>
              <a:ext cx="110212" cy="82659"/>
            </a:xfrm>
            <a:custGeom>
              <a:avLst/>
              <a:gdLst>
                <a:gd name="connsiteX0" fmla="*/ 96436 w 110212"/>
                <a:gd name="connsiteY0" fmla="*/ 82659 h 82659"/>
                <a:gd name="connsiteX1" fmla="*/ 68883 w 110212"/>
                <a:gd name="connsiteY1" fmla="*/ 82659 h 82659"/>
                <a:gd name="connsiteX2" fmla="*/ 0 w 110212"/>
                <a:gd name="connsiteY2" fmla="*/ 13777 h 82659"/>
                <a:gd name="connsiteX3" fmla="*/ 13777 w 110212"/>
                <a:gd name="connsiteY3" fmla="*/ 0 h 82659"/>
                <a:gd name="connsiteX4" fmla="*/ 27553 w 110212"/>
                <a:gd name="connsiteY4" fmla="*/ 13777 h 82659"/>
                <a:gd name="connsiteX5" fmla="*/ 68883 w 110212"/>
                <a:gd name="connsiteY5" fmla="*/ 55106 h 82659"/>
                <a:gd name="connsiteX6" fmla="*/ 96436 w 110212"/>
                <a:gd name="connsiteY6" fmla="*/ 55106 h 82659"/>
                <a:gd name="connsiteX7" fmla="*/ 110212 w 110212"/>
                <a:gd name="connsiteY7" fmla="*/ 68883 h 82659"/>
                <a:gd name="connsiteX8" fmla="*/ 96436 w 110212"/>
                <a:gd name="connsiteY8" fmla="*/ 82659 h 8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12" h="82659">
                  <a:moveTo>
                    <a:pt x="96436" y="82659"/>
                  </a:moveTo>
                  <a:lnTo>
                    <a:pt x="68883" y="82659"/>
                  </a:lnTo>
                  <a:cubicBezTo>
                    <a:pt x="30859" y="82614"/>
                    <a:pt x="46" y="51801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cubicBezTo>
                    <a:pt x="27553" y="36603"/>
                    <a:pt x="46057" y="55106"/>
                    <a:pt x="68883" y="55106"/>
                  </a:cubicBezTo>
                  <a:lnTo>
                    <a:pt x="96436" y="55106"/>
                  </a:lnTo>
                  <a:cubicBezTo>
                    <a:pt x="104044" y="55106"/>
                    <a:pt x="110212" y="61274"/>
                    <a:pt x="110212" y="68883"/>
                  </a:cubicBezTo>
                  <a:cubicBezTo>
                    <a:pt x="110212" y="76491"/>
                    <a:pt x="104044" y="82659"/>
                    <a:pt x="96436" y="82659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1D1E329-42D9-4CCD-AD0C-99C33EE5644A}"/>
                </a:ext>
              </a:extLst>
            </p:cNvPr>
            <p:cNvSpPr/>
            <p:nvPr/>
          </p:nvSpPr>
          <p:spPr>
            <a:xfrm>
              <a:off x="721228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9" y="27553"/>
                    <a:pt x="27553" y="39888"/>
                    <a:pt x="27553" y="55106"/>
                  </a:cubicBezTo>
                  <a:cubicBezTo>
                    <a:pt x="27553" y="70324"/>
                    <a:pt x="39889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7BF2FB0-3532-4516-95DB-7D3AEBBF597B}"/>
                </a:ext>
              </a:extLst>
            </p:cNvPr>
            <p:cNvSpPr/>
            <p:nvPr/>
          </p:nvSpPr>
          <p:spPr>
            <a:xfrm>
              <a:off x="886546" y="4608225"/>
              <a:ext cx="110212" cy="110212"/>
            </a:xfrm>
            <a:custGeom>
              <a:avLst/>
              <a:gdLst>
                <a:gd name="connsiteX0" fmla="*/ 55106 w 110212"/>
                <a:gd name="connsiteY0" fmla="*/ 110212 h 110212"/>
                <a:gd name="connsiteX1" fmla="*/ 0 w 110212"/>
                <a:gd name="connsiteY1" fmla="*/ 55106 h 110212"/>
                <a:gd name="connsiteX2" fmla="*/ 55106 w 110212"/>
                <a:gd name="connsiteY2" fmla="*/ 0 h 110212"/>
                <a:gd name="connsiteX3" fmla="*/ 110212 w 110212"/>
                <a:gd name="connsiteY3" fmla="*/ 55106 h 110212"/>
                <a:gd name="connsiteX4" fmla="*/ 55106 w 110212"/>
                <a:gd name="connsiteY4" fmla="*/ 110212 h 110212"/>
                <a:gd name="connsiteX5" fmla="*/ 55106 w 110212"/>
                <a:gd name="connsiteY5" fmla="*/ 27553 h 110212"/>
                <a:gd name="connsiteX6" fmla="*/ 27553 w 110212"/>
                <a:gd name="connsiteY6" fmla="*/ 55106 h 110212"/>
                <a:gd name="connsiteX7" fmla="*/ 55106 w 110212"/>
                <a:gd name="connsiteY7" fmla="*/ 82659 h 110212"/>
                <a:gd name="connsiteX8" fmla="*/ 82659 w 110212"/>
                <a:gd name="connsiteY8" fmla="*/ 55106 h 110212"/>
                <a:gd name="connsiteX9" fmla="*/ 55106 w 110212"/>
                <a:gd name="connsiteY9" fmla="*/ 27553 h 11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212" h="110212">
                  <a:moveTo>
                    <a:pt x="55106" y="110212"/>
                  </a:moveTo>
                  <a:cubicBezTo>
                    <a:pt x="24672" y="110212"/>
                    <a:pt x="0" y="85540"/>
                    <a:pt x="0" y="55106"/>
                  </a:cubicBezTo>
                  <a:cubicBezTo>
                    <a:pt x="0" y="24672"/>
                    <a:pt x="24672" y="0"/>
                    <a:pt x="55106" y="0"/>
                  </a:cubicBezTo>
                  <a:cubicBezTo>
                    <a:pt x="85540" y="0"/>
                    <a:pt x="110212" y="24672"/>
                    <a:pt x="110212" y="55106"/>
                  </a:cubicBezTo>
                  <a:cubicBezTo>
                    <a:pt x="110212" y="85540"/>
                    <a:pt x="85540" y="110212"/>
                    <a:pt x="55106" y="110212"/>
                  </a:cubicBezTo>
                  <a:close/>
                  <a:moveTo>
                    <a:pt x="55106" y="27553"/>
                  </a:moveTo>
                  <a:cubicBezTo>
                    <a:pt x="39888" y="27553"/>
                    <a:pt x="27553" y="39888"/>
                    <a:pt x="27553" y="55106"/>
                  </a:cubicBezTo>
                  <a:cubicBezTo>
                    <a:pt x="27553" y="70324"/>
                    <a:pt x="39888" y="82659"/>
                    <a:pt x="55106" y="82659"/>
                  </a:cubicBezTo>
                  <a:cubicBezTo>
                    <a:pt x="70324" y="82659"/>
                    <a:pt x="82659" y="70324"/>
                    <a:pt x="82659" y="55106"/>
                  </a:cubicBezTo>
                  <a:cubicBezTo>
                    <a:pt x="82659" y="39888"/>
                    <a:pt x="70324" y="27553"/>
                    <a:pt x="55106" y="27553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019B13D-2D0D-4DDC-A020-D97215A85446}"/>
                </a:ext>
              </a:extLst>
            </p:cNvPr>
            <p:cNvSpPr/>
            <p:nvPr/>
          </p:nvSpPr>
          <p:spPr>
            <a:xfrm>
              <a:off x="803887" y="4635778"/>
              <a:ext cx="110212" cy="27553"/>
            </a:xfrm>
            <a:custGeom>
              <a:avLst/>
              <a:gdLst>
                <a:gd name="connsiteX0" fmla="*/ 96436 w 110212"/>
                <a:gd name="connsiteY0" fmla="*/ 27553 h 27553"/>
                <a:gd name="connsiteX1" fmla="*/ 13777 w 110212"/>
                <a:gd name="connsiteY1" fmla="*/ 27553 h 27553"/>
                <a:gd name="connsiteX2" fmla="*/ 0 w 110212"/>
                <a:gd name="connsiteY2" fmla="*/ 13777 h 27553"/>
                <a:gd name="connsiteX3" fmla="*/ 13777 w 110212"/>
                <a:gd name="connsiteY3" fmla="*/ 0 h 27553"/>
                <a:gd name="connsiteX4" fmla="*/ 96436 w 110212"/>
                <a:gd name="connsiteY4" fmla="*/ 0 h 27553"/>
                <a:gd name="connsiteX5" fmla="*/ 110212 w 110212"/>
                <a:gd name="connsiteY5" fmla="*/ 13777 h 27553"/>
                <a:gd name="connsiteX6" fmla="*/ 96436 w 110212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12" h="27553">
                  <a:moveTo>
                    <a:pt x="96436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96436" y="0"/>
                  </a:lnTo>
                  <a:cubicBezTo>
                    <a:pt x="104044" y="0"/>
                    <a:pt x="110212" y="6168"/>
                    <a:pt x="110212" y="13777"/>
                  </a:cubicBezTo>
                  <a:cubicBezTo>
                    <a:pt x="110212" y="21385"/>
                    <a:pt x="104044" y="27553"/>
                    <a:pt x="96436" y="27553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B1E64-7146-4F26-97E3-C1B1AEE94724}"/>
                </a:ext>
              </a:extLst>
            </p:cNvPr>
            <p:cNvSpPr/>
            <p:nvPr/>
          </p:nvSpPr>
          <p:spPr>
            <a:xfrm>
              <a:off x="941651" y="4470460"/>
              <a:ext cx="96435" cy="96435"/>
            </a:xfrm>
            <a:custGeom>
              <a:avLst/>
              <a:gdLst>
                <a:gd name="connsiteX0" fmla="*/ 82659 w 96435"/>
                <a:gd name="connsiteY0" fmla="*/ 96436 h 96435"/>
                <a:gd name="connsiteX1" fmla="*/ 1447 w 96435"/>
                <a:gd name="connsiteY1" fmla="*/ 61264 h 96435"/>
                <a:gd name="connsiteX2" fmla="*/ 0 w 96435"/>
                <a:gd name="connsiteY2" fmla="*/ 55106 h 96435"/>
                <a:gd name="connsiteX3" fmla="*/ 0 w 96435"/>
                <a:gd name="connsiteY3" fmla="*/ 13777 h 96435"/>
                <a:gd name="connsiteX4" fmla="*/ 13777 w 96435"/>
                <a:gd name="connsiteY4" fmla="*/ 0 h 96435"/>
                <a:gd name="connsiteX5" fmla="*/ 27553 w 96435"/>
                <a:gd name="connsiteY5" fmla="*/ 13777 h 96435"/>
                <a:gd name="connsiteX6" fmla="*/ 27553 w 96435"/>
                <a:gd name="connsiteY6" fmla="*/ 50973 h 96435"/>
                <a:gd name="connsiteX7" fmla="*/ 82659 w 96435"/>
                <a:gd name="connsiteY7" fmla="*/ 68883 h 96435"/>
                <a:gd name="connsiteX8" fmla="*/ 96436 w 96435"/>
                <a:gd name="connsiteY8" fmla="*/ 82659 h 96435"/>
                <a:gd name="connsiteX9" fmla="*/ 82659 w 96435"/>
                <a:gd name="connsiteY9" fmla="*/ 96436 h 9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435" h="96435">
                  <a:moveTo>
                    <a:pt x="82659" y="96436"/>
                  </a:moveTo>
                  <a:cubicBezTo>
                    <a:pt x="20830" y="96436"/>
                    <a:pt x="3251" y="64874"/>
                    <a:pt x="1447" y="61264"/>
                  </a:cubicBezTo>
                  <a:cubicBezTo>
                    <a:pt x="493" y="59352"/>
                    <a:pt x="-1" y="57243"/>
                    <a:pt x="0" y="55106"/>
                  </a:cubicBezTo>
                  <a:lnTo>
                    <a:pt x="0" y="13777"/>
                  </a:lnTo>
                  <a:cubicBezTo>
                    <a:pt x="0" y="6168"/>
                    <a:pt x="6168" y="0"/>
                    <a:pt x="13777" y="0"/>
                  </a:cubicBezTo>
                  <a:cubicBezTo>
                    <a:pt x="21385" y="0"/>
                    <a:pt x="27553" y="6168"/>
                    <a:pt x="27553" y="13777"/>
                  </a:cubicBezTo>
                  <a:lnTo>
                    <a:pt x="27553" y="50973"/>
                  </a:lnTo>
                  <a:cubicBezTo>
                    <a:pt x="31810" y="56015"/>
                    <a:pt x="46234" y="68883"/>
                    <a:pt x="82659" y="68883"/>
                  </a:cubicBezTo>
                  <a:cubicBezTo>
                    <a:pt x="90268" y="68883"/>
                    <a:pt x="96436" y="75050"/>
                    <a:pt x="96436" y="82659"/>
                  </a:cubicBezTo>
                  <a:cubicBezTo>
                    <a:pt x="96436" y="90268"/>
                    <a:pt x="90268" y="96436"/>
                    <a:pt x="82659" y="96436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B4E1604-BD42-44F8-B7A0-329B9125274A}"/>
                </a:ext>
              </a:extLst>
            </p:cNvPr>
            <p:cNvSpPr/>
            <p:nvPr/>
          </p:nvSpPr>
          <p:spPr>
            <a:xfrm>
              <a:off x="638569" y="4470460"/>
              <a:ext cx="41329" cy="27553"/>
            </a:xfrm>
            <a:custGeom>
              <a:avLst/>
              <a:gdLst>
                <a:gd name="connsiteX0" fmla="*/ 27553 w 41329"/>
                <a:gd name="connsiteY0" fmla="*/ 27553 h 27553"/>
                <a:gd name="connsiteX1" fmla="*/ 13777 w 41329"/>
                <a:gd name="connsiteY1" fmla="*/ 27553 h 27553"/>
                <a:gd name="connsiteX2" fmla="*/ 0 w 41329"/>
                <a:gd name="connsiteY2" fmla="*/ 13777 h 27553"/>
                <a:gd name="connsiteX3" fmla="*/ 13777 w 41329"/>
                <a:gd name="connsiteY3" fmla="*/ 0 h 27553"/>
                <a:gd name="connsiteX4" fmla="*/ 27553 w 41329"/>
                <a:gd name="connsiteY4" fmla="*/ 0 h 27553"/>
                <a:gd name="connsiteX5" fmla="*/ 41330 w 41329"/>
                <a:gd name="connsiteY5" fmla="*/ 13777 h 27553"/>
                <a:gd name="connsiteX6" fmla="*/ 27553 w 4132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29" h="27553">
                  <a:moveTo>
                    <a:pt x="2755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27553" y="0"/>
                  </a:lnTo>
                  <a:cubicBezTo>
                    <a:pt x="35161" y="0"/>
                    <a:pt x="41330" y="6168"/>
                    <a:pt x="41330" y="13777"/>
                  </a:cubicBezTo>
                  <a:cubicBezTo>
                    <a:pt x="41330" y="21385"/>
                    <a:pt x="35161" y="27553"/>
                    <a:pt x="27553" y="27553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C929596-DBD6-460C-AD34-B40A021D41BE}"/>
                </a:ext>
              </a:extLst>
            </p:cNvPr>
            <p:cNvSpPr/>
            <p:nvPr/>
          </p:nvSpPr>
          <p:spPr>
            <a:xfrm>
              <a:off x="638569" y="4525566"/>
              <a:ext cx="123988" cy="27553"/>
            </a:xfrm>
            <a:custGeom>
              <a:avLst/>
              <a:gdLst>
                <a:gd name="connsiteX0" fmla="*/ 110212 w 123988"/>
                <a:gd name="connsiteY0" fmla="*/ 27553 h 27553"/>
                <a:gd name="connsiteX1" fmla="*/ 13777 w 123988"/>
                <a:gd name="connsiteY1" fmla="*/ 27553 h 27553"/>
                <a:gd name="connsiteX2" fmla="*/ 0 w 123988"/>
                <a:gd name="connsiteY2" fmla="*/ 13777 h 27553"/>
                <a:gd name="connsiteX3" fmla="*/ 13777 w 123988"/>
                <a:gd name="connsiteY3" fmla="*/ 0 h 27553"/>
                <a:gd name="connsiteX4" fmla="*/ 110212 w 123988"/>
                <a:gd name="connsiteY4" fmla="*/ 0 h 27553"/>
                <a:gd name="connsiteX5" fmla="*/ 123989 w 123988"/>
                <a:gd name="connsiteY5" fmla="*/ 13777 h 27553"/>
                <a:gd name="connsiteX6" fmla="*/ 110212 w 123988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988" h="27553">
                  <a:moveTo>
                    <a:pt x="110212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110212" y="0"/>
                  </a:lnTo>
                  <a:cubicBezTo>
                    <a:pt x="117821" y="0"/>
                    <a:pt x="123989" y="6168"/>
                    <a:pt x="123989" y="13777"/>
                  </a:cubicBezTo>
                  <a:cubicBezTo>
                    <a:pt x="123989" y="21385"/>
                    <a:pt x="117821" y="27553"/>
                    <a:pt x="110212" y="27553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CA56020-88E5-4203-8EAD-8D5BD7CBCA28}"/>
                </a:ext>
              </a:extLst>
            </p:cNvPr>
            <p:cNvSpPr/>
            <p:nvPr/>
          </p:nvSpPr>
          <p:spPr>
            <a:xfrm>
              <a:off x="790109" y="4525561"/>
              <a:ext cx="27554" cy="27559"/>
            </a:xfrm>
            <a:custGeom>
              <a:avLst/>
              <a:gdLst>
                <a:gd name="connsiteX0" fmla="*/ 13777 w 27554"/>
                <a:gd name="connsiteY0" fmla="*/ 27558 h 27559"/>
                <a:gd name="connsiteX1" fmla="*/ 8542 w 27554"/>
                <a:gd name="connsiteY1" fmla="*/ 26594 h 27559"/>
                <a:gd name="connsiteX2" fmla="*/ 3996 w 27554"/>
                <a:gd name="connsiteY2" fmla="*/ 23563 h 27559"/>
                <a:gd name="connsiteX3" fmla="*/ 1103 w 27554"/>
                <a:gd name="connsiteY3" fmla="*/ 8547 h 27559"/>
                <a:gd name="connsiteX4" fmla="*/ 3996 w 27554"/>
                <a:gd name="connsiteY4" fmla="*/ 4001 h 27559"/>
                <a:gd name="connsiteX5" fmla="*/ 16532 w 27554"/>
                <a:gd name="connsiteY5" fmla="*/ 281 h 27559"/>
                <a:gd name="connsiteX6" fmla="*/ 19012 w 27554"/>
                <a:gd name="connsiteY6" fmla="*/ 1107 h 27559"/>
                <a:gd name="connsiteX7" fmla="*/ 21492 w 27554"/>
                <a:gd name="connsiteY7" fmla="*/ 2347 h 27559"/>
                <a:gd name="connsiteX8" fmla="*/ 23558 w 27554"/>
                <a:gd name="connsiteY8" fmla="*/ 4001 h 27559"/>
                <a:gd name="connsiteX9" fmla="*/ 26451 w 27554"/>
                <a:gd name="connsiteY9" fmla="*/ 8547 h 27559"/>
                <a:gd name="connsiteX10" fmla="*/ 23558 w 27554"/>
                <a:gd name="connsiteY10" fmla="*/ 23563 h 27559"/>
                <a:gd name="connsiteX11" fmla="*/ 19012 w 27554"/>
                <a:gd name="connsiteY11" fmla="*/ 26594 h 27559"/>
                <a:gd name="connsiteX12" fmla="*/ 13777 w 27554"/>
                <a:gd name="connsiteY12" fmla="*/ 27558 h 2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54" h="27559">
                  <a:moveTo>
                    <a:pt x="13777" y="27558"/>
                  </a:moveTo>
                  <a:cubicBezTo>
                    <a:pt x="11986" y="27580"/>
                    <a:pt x="10208" y="27253"/>
                    <a:pt x="8542" y="26594"/>
                  </a:cubicBezTo>
                  <a:cubicBezTo>
                    <a:pt x="6896" y="25795"/>
                    <a:pt x="5366" y="24775"/>
                    <a:pt x="3996" y="23563"/>
                  </a:cubicBezTo>
                  <a:cubicBezTo>
                    <a:pt x="51" y="19620"/>
                    <a:pt x="-1093" y="13673"/>
                    <a:pt x="1103" y="8547"/>
                  </a:cubicBezTo>
                  <a:cubicBezTo>
                    <a:pt x="1768" y="6861"/>
                    <a:pt x="2750" y="5318"/>
                    <a:pt x="3996" y="4001"/>
                  </a:cubicBezTo>
                  <a:cubicBezTo>
                    <a:pt x="7294" y="749"/>
                    <a:pt x="11994" y="-645"/>
                    <a:pt x="16532" y="281"/>
                  </a:cubicBezTo>
                  <a:cubicBezTo>
                    <a:pt x="17395" y="432"/>
                    <a:pt x="18231" y="712"/>
                    <a:pt x="19012" y="1107"/>
                  </a:cubicBezTo>
                  <a:cubicBezTo>
                    <a:pt x="19890" y="1412"/>
                    <a:pt x="20723" y="1828"/>
                    <a:pt x="21492" y="2347"/>
                  </a:cubicBezTo>
                  <a:lnTo>
                    <a:pt x="23558" y="4001"/>
                  </a:lnTo>
                  <a:cubicBezTo>
                    <a:pt x="24804" y="5318"/>
                    <a:pt x="25786" y="6861"/>
                    <a:pt x="26451" y="8547"/>
                  </a:cubicBezTo>
                  <a:cubicBezTo>
                    <a:pt x="28647" y="13673"/>
                    <a:pt x="27503" y="19620"/>
                    <a:pt x="23558" y="23563"/>
                  </a:cubicBezTo>
                  <a:cubicBezTo>
                    <a:pt x="22185" y="24773"/>
                    <a:pt x="20656" y="25792"/>
                    <a:pt x="19012" y="26594"/>
                  </a:cubicBezTo>
                  <a:cubicBezTo>
                    <a:pt x="17346" y="27253"/>
                    <a:pt x="15568" y="27580"/>
                    <a:pt x="13777" y="27558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3F3EB60-63FD-41F8-9C74-F0B119EC5595}"/>
                </a:ext>
              </a:extLst>
            </p:cNvPr>
            <p:cNvSpPr/>
            <p:nvPr/>
          </p:nvSpPr>
          <p:spPr>
            <a:xfrm>
              <a:off x="707451" y="4470460"/>
              <a:ext cx="82659" cy="27553"/>
            </a:xfrm>
            <a:custGeom>
              <a:avLst/>
              <a:gdLst>
                <a:gd name="connsiteX0" fmla="*/ 68883 w 82659"/>
                <a:gd name="connsiteY0" fmla="*/ 27553 h 27553"/>
                <a:gd name="connsiteX1" fmla="*/ 13777 w 82659"/>
                <a:gd name="connsiteY1" fmla="*/ 27553 h 27553"/>
                <a:gd name="connsiteX2" fmla="*/ 0 w 82659"/>
                <a:gd name="connsiteY2" fmla="*/ 13777 h 27553"/>
                <a:gd name="connsiteX3" fmla="*/ 13777 w 82659"/>
                <a:gd name="connsiteY3" fmla="*/ 0 h 27553"/>
                <a:gd name="connsiteX4" fmla="*/ 68883 w 82659"/>
                <a:gd name="connsiteY4" fmla="*/ 0 h 27553"/>
                <a:gd name="connsiteX5" fmla="*/ 82659 w 82659"/>
                <a:gd name="connsiteY5" fmla="*/ 13777 h 27553"/>
                <a:gd name="connsiteX6" fmla="*/ 68883 w 82659"/>
                <a:gd name="connsiteY6" fmla="*/ 27553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59" h="27553">
                  <a:moveTo>
                    <a:pt x="68883" y="27553"/>
                  </a:moveTo>
                  <a:lnTo>
                    <a:pt x="13777" y="27553"/>
                  </a:lnTo>
                  <a:cubicBezTo>
                    <a:pt x="6168" y="27553"/>
                    <a:pt x="0" y="21385"/>
                    <a:pt x="0" y="13777"/>
                  </a:cubicBezTo>
                  <a:cubicBezTo>
                    <a:pt x="0" y="6168"/>
                    <a:pt x="6168" y="0"/>
                    <a:pt x="13777" y="0"/>
                  </a:cubicBezTo>
                  <a:lnTo>
                    <a:pt x="68883" y="0"/>
                  </a:lnTo>
                  <a:cubicBezTo>
                    <a:pt x="76491" y="0"/>
                    <a:pt x="82659" y="6168"/>
                    <a:pt x="82659" y="13777"/>
                  </a:cubicBezTo>
                  <a:cubicBezTo>
                    <a:pt x="82659" y="21385"/>
                    <a:pt x="76491" y="27553"/>
                    <a:pt x="68883" y="27553"/>
                  </a:cubicBezTo>
                  <a:close/>
                </a:path>
              </a:pathLst>
            </a:custGeom>
            <a:grpFill/>
            <a:ln w="13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9A06BC-45DB-4AE1-B30C-3A679CD39B3D}"/>
              </a:ext>
            </a:extLst>
          </p:cNvPr>
          <p:cNvCxnSpPr/>
          <p:nvPr/>
        </p:nvCxnSpPr>
        <p:spPr>
          <a:xfrm>
            <a:off x="809064" y="3070661"/>
            <a:ext cx="388794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AC636E4-763C-4C57-8D87-3C9D7049EDB2}"/>
              </a:ext>
            </a:extLst>
          </p:cNvPr>
          <p:cNvCxnSpPr/>
          <p:nvPr/>
        </p:nvCxnSpPr>
        <p:spPr>
          <a:xfrm>
            <a:off x="809064" y="3930816"/>
            <a:ext cx="388794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D073F14-1209-49F4-BAED-14438C2B01FF}"/>
              </a:ext>
            </a:extLst>
          </p:cNvPr>
          <p:cNvCxnSpPr/>
          <p:nvPr/>
        </p:nvCxnSpPr>
        <p:spPr>
          <a:xfrm>
            <a:off x="809064" y="4790971"/>
            <a:ext cx="388794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23">
            <a:extLst>
              <a:ext uri="{FF2B5EF4-FFF2-40B4-BE49-F238E27FC236}">
                <a16:creationId xmlns:a16="http://schemas.microsoft.com/office/drawing/2014/main" id="{4389B70F-BEAC-473B-BBFB-9A533DC578EC}"/>
              </a:ext>
            </a:extLst>
          </p:cNvPr>
          <p:cNvCxnSpPr>
            <a:cxnSpLocks/>
          </p:cNvCxnSpPr>
          <p:nvPr/>
        </p:nvCxnSpPr>
        <p:spPr>
          <a:xfrm rot="10800000">
            <a:off x="9959501" y="1805935"/>
            <a:ext cx="1154939" cy="922141"/>
          </a:xfrm>
          <a:prstGeom prst="bentConnector3">
            <a:avLst>
              <a:gd name="adj1" fmla="val -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63">
            <a:extLst>
              <a:ext uri="{FF2B5EF4-FFF2-40B4-BE49-F238E27FC236}">
                <a16:creationId xmlns:a16="http://schemas.microsoft.com/office/drawing/2014/main" id="{1DE2F064-67A3-4A60-8356-802CFDAF0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66665" y="1805933"/>
            <a:ext cx="1087374" cy="995551"/>
          </a:xfrm>
          <a:prstGeom prst="bentConnector3">
            <a:avLst>
              <a:gd name="adj1" fmla="val 10022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75">
            <a:extLst>
              <a:ext uri="{FF2B5EF4-FFF2-40B4-BE49-F238E27FC236}">
                <a16:creationId xmlns:a16="http://schemas.microsoft.com/office/drawing/2014/main" id="{134DA597-9A38-43DF-84CA-030473723E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51320" y="4715537"/>
            <a:ext cx="1132158" cy="1073280"/>
          </a:xfrm>
          <a:prstGeom prst="bentConnector3">
            <a:avLst>
              <a:gd name="adj1" fmla="val 1002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79">
            <a:extLst>
              <a:ext uri="{FF2B5EF4-FFF2-40B4-BE49-F238E27FC236}">
                <a16:creationId xmlns:a16="http://schemas.microsoft.com/office/drawing/2014/main" id="{EA13C9D8-0671-4350-BF00-9EDE9BB5CB8A}"/>
              </a:ext>
            </a:extLst>
          </p:cNvPr>
          <p:cNvCxnSpPr>
            <a:cxnSpLocks/>
          </p:cNvCxnSpPr>
          <p:nvPr/>
        </p:nvCxnSpPr>
        <p:spPr>
          <a:xfrm flipV="1">
            <a:off x="9881228" y="4686098"/>
            <a:ext cx="1233211" cy="1132156"/>
          </a:xfrm>
          <a:prstGeom prst="bentConnector3">
            <a:avLst>
              <a:gd name="adj1" fmla="val 994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">
            <a:extLst>
              <a:ext uri="{FF2B5EF4-FFF2-40B4-BE49-F238E27FC236}">
                <a16:creationId xmlns:a16="http://schemas.microsoft.com/office/drawing/2014/main" id="{F482B130-D092-41C2-B072-6F225D77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112989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tate Icons - Download Free Vector Icons | Noun Project">
            <a:extLst>
              <a:ext uri="{FF2B5EF4-FFF2-40B4-BE49-F238E27FC236}">
                <a16:creationId xmlns:a16="http://schemas.microsoft.com/office/drawing/2014/main" id="{800B150F-5D2D-4B88-9A34-A77592E87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409" y="331826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9390E7A2-CC01-423E-9D98-93C1FC64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34" y="3421741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352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E9937-7C10-4038-B8A5-719E28B57A74}"/>
              </a:ext>
            </a:extLst>
          </p:cNvPr>
          <p:cNvSpPr txBox="1"/>
          <p:nvPr/>
        </p:nvSpPr>
        <p:spPr>
          <a:xfrm>
            <a:off x="4432092" y="6456860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BBEDF-37AC-4A6B-84C0-5A3A45984544}"/>
              </a:ext>
            </a:extLst>
          </p:cNvPr>
          <p:cNvSpPr txBox="1"/>
          <p:nvPr/>
        </p:nvSpPr>
        <p:spPr>
          <a:xfrm>
            <a:off x="4217443" y="892432"/>
            <a:ext cx="4068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Data Consistency check </a:t>
            </a:r>
            <a:endParaRPr kumimoji="0" lang="en-ID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282740B-36CC-4023-927D-B39209D62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E55E813-4903-4675-86B3-E9EA26A9F312}"/>
              </a:ext>
            </a:extLst>
          </p:cNvPr>
          <p:cNvSpPr/>
          <p:nvPr/>
        </p:nvSpPr>
        <p:spPr>
          <a:xfrm flipH="1" flipV="1">
            <a:off x="10210800" y="-1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C5B435-0540-4A06-8773-24A96B78FAD1}"/>
              </a:ext>
            </a:extLst>
          </p:cNvPr>
          <p:cNvSpPr/>
          <p:nvPr/>
        </p:nvSpPr>
        <p:spPr>
          <a:xfrm>
            <a:off x="1" y="5252891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1E0A-6338-4174-A77E-1C7FA9D009FD}"/>
              </a:ext>
            </a:extLst>
          </p:cNvPr>
          <p:cNvSpPr txBox="1"/>
          <p:nvPr/>
        </p:nvSpPr>
        <p:spPr>
          <a:xfrm>
            <a:off x="2593944" y="192892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13075-0FB1-4D1B-BF59-4A8E27D3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" r="1021" b="1867"/>
          <a:stretch/>
        </p:blipFill>
        <p:spPr>
          <a:xfrm>
            <a:off x="3041785" y="1245223"/>
            <a:ext cx="7083017" cy="2876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86DEE4-B5EC-419C-98D4-443826DF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959" y="4461142"/>
            <a:ext cx="6512350" cy="23034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CB40EC-347B-41FA-AAD5-9119079D386C}"/>
              </a:ext>
            </a:extLst>
          </p:cNvPr>
          <p:cNvSpPr txBox="1"/>
          <p:nvPr/>
        </p:nvSpPr>
        <p:spPr>
          <a:xfrm>
            <a:off x="4369846" y="3993305"/>
            <a:ext cx="399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Null values check </a:t>
            </a:r>
            <a:endParaRPr kumimoji="0" lang="en-ID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590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E9937-7C10-4038-B8A5-719E28B57A74}"/>
              </a:ext>
            </a:extLst>
          </p:cNvPr>
          <p:cNvSpPr txBox="1"/>
          <p:nvPr/>
        </p:nvSpPr>
        <p:spPr>
          <a:xfrm>
            <a:off x="4432092" y="6456860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BBEDF-37AC-4A6B-84C0-5A3A45984544}"/>
              </a:ext>
            </a:extLst>
          </p:cNvPr>
          <p:cNvSpPr txBox="1"/>
          <p:nvPr/>
        </p:nvSpPr>
        <p:spPr>
          <a:xfrm>
            <a:off x="4217443" y="892432"/>
            <a:ext cx="406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Data frames Merging </a:t>
            </a:r>
            <a:endParaRPr kumimoji="0" lang="en-ID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282740B-36CC-4023-927D-B39209D62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E55E813-4903-4675-86B3-E9EA26A9F312}"/>
              </a:ext>
            </a:extLst>
          </p:cNvPr>
          <p:cNvSpPr/>
          <p:nvPr/>
        </p:nvSpPr>
        <p:spPr>
          <a:xfrm flipH="1" flipV="1">
            <a:off x="10210800" y="-1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C5B435-0540-4A06-8773-24A96B78FAD1}"/>
              </a:ext>
            </a:extLst>
          </p:cNvPr>
          <p:cNvSpPr/>
          <p:nvPr/>
        </p:nvSpPr>
        <p:spPr>
          <a:xfrm>
            <a:off x="1" y="5252891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71E0A-6338-4174-A77E-1C7FA9D009FD}"/>
              </a:ext>
            </a:extLst>
          </p:cNvPr>
          <p:cNvSpPr txBox="1"/>
          <p:nvPr/>
        </p:nvSpPr>
        <p:spPr>
          <a:xfrm>
            <a:off x="2593944" y="192892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E45DC-F604-4B9B-BCCC-C4C70B9E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879280"/>
            <a:ext cx="5507199" cy="4319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A055F-B4AC-40CF-BD24-5307AC169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411" y="1912554"/>
            <a:ext cx="5740099" cy="199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5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0A7B8DB-0EE7-4B79-8EA0-C8FEF3087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347" y="6081719"/>
            <a:ext cx="729740" cy="7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68E3F-159A-46CE-97A2-9C489261C072}"/>
              </a:ext>
            </a:extLst>
          </p:cNvPr>
          <p:cNvSpPr txBox="1"/>
          <p:nvPr/>
        </p:nvSpPr>
        <p:spPr>
          <a:xfrm>
            <a:off x="3047999" y="232929"/>
            <a:ext cx="6557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Team Members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2050" name="Picture 2" descr="Profile photo of Jnapika Mortha">
            <a:extLst>
              <a:ext uri="{FF2B5EF4-FFF2-40B4-BE49-F238E27FC236}">
                <a16:creationId xmlns:a16="http://schemas.microsoft.com/office/drawing/2014/main" id="{75BE9DAC-437D-4BCC-B080-147EBF107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25" y="1427377"/>
            <a:ext cx="2295968" cy="2295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of Mrinmayee Joshi">
            <a:extLst>
              <a:ext uri="{FF2B5EF4-FFF2-40B4-BE49-F238E27FC236}">
                <a16:creationId xmlns:a16="http://schemas.microsoft.com/office/drawing/2014/main" id="{FD536D60-5894-4D33-B14D-B66BF2A49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0" t="6449" r="23227" b="29013"/>
          <a:stretch/>
        </p:blipFill>
        <p:spPr bwMode="auto">
          <a:xfrm>
            <a:off x="8283436" y="1463455"/>
            <a:ext cx="2150524" cy="2259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image">
            <a:extLst>
              <a:ext uri="{FF2B5EF4-FFF2-40B4-BE49-F238E27FC236}">
                <a16:creationId xmlns:a16="http://schemas.microsoft.com/office/drawing/2014/main" id="{72F9783C-CCC0-42C7-A0EB-06C96BBE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93" y="3982875"/>
            <a:ext cx="2295968" cy="2295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of Aman Srivastava">
            <a:extLst>
              <a:ext uri="{FF2B5EF4-FFF2-40B4-BE49-F238E27FC236}">
                <a16:creationId xmlns:a16="http://schemas.microsoft.com/office/drawing/2014/main" id="{EAA99A9D-4869-4DD0-87CD-6B8F47ABA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2" t="7077" r="26251" b="34888"/>
          <a:stretch/>
        </p:blipFill>
        <p:spPr bwMode="auto">
          <a:xfrm>
            <a:off x="6611941" y="3955480"/>
            <a:ext cx="2224662" cy="2323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of Rajas Kapure">
            <a:extLst>
              <a:ext uri="{FF2B5EF4-FFF2-40B4-BE49-F238E27FC236}">
                <a16:creationId xmlns:a16="http://schemas.microsoft.com/office/drawing/2014/main" id="{CA1465A0-44BB-4794-8F72-E8EA95AB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181" y="1463455"/>
            <a:ext cx="2295968" cy="2295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2070C-04FE-40EE-8EB6-24095098C22B}"/>
              </a:ext>
            </a:extLst>
          </p:cNvPr>
          <p:cNvSpPr txBox="1"/>
          <p:nvPr/>
        </p:nvSpPr>
        <p:spPr>
          <a:xfrm>
            <a:off x="4802886" y="639607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Accidental Analysts</a:t>
            </a:r>
            <a:endParaRPr kumimoji="0" lang="id-ID" sz="1800" b="0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83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9C989-D7EB-42D1-8D2C-3C8879F50D6D}"/>
              </a:ext>
            </a:extLst>
          </p:cNvPr>
          <p:cNvSpPr txBox="1"/>
          <p:nvPr/>
        </p:nvSpPr>
        <p:spPr>
          <a:xfrm>
            <a:off x="4432092" y="6456860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8998C-EF73-4289-AA8D-7B0729599C4C}"/>
              </a:ext>
            </a:extLst>
          </p:cNvPr>
          <p:cNvSpPr txBox="1"/>
          <p:nvPr/>
        </p:nvSpPr>
        <p:spPr>
          <a:xfrm>
            <a:off x="3346976" y="971444"/>
            <a:ext cx="5498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Store Size/Type Sales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601D5-D99B-4B10-9D29-07F1A24F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5" y="1947666"/>
            <a:ext cx="10782687" cy="193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79BBA-561A-4D0E-BC35-D8AA2F1A8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56"/>
          <a:stretch/>
        </p:blipFill>
        <p:spPr>
          <a:xfrm>
            <a:off x="194385" y="3940838"/>
            <a:ext cx="10909043" cy="131205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D3747AB-E050-4966-8D25-08A309C7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E2058-19B8-490F-BC57-0BA1ADBF4D81}"/>
              </a:ext>
            </a:extLst>
          </p:cNvPr>
          <p:cNvSpPr txBox="1"/>
          <p:nvPr/>
        </p:nvSpPr>
        <p:spPr>
          <a:xfrm>
            <a:off x="7184571" y="2128989"/>
            <a:ext cx="867747" cy="37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A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92E48-D0DA-49D9-B0E4-E5CA3365F168}"/>
              </a:ext>
            </a:extLst>
          </p:cNvPr>
          <p:cNvSpPr txBox="1"/>
          <p:nvPr/>
        </p:nvSpPr>
        <p:spPr>
          <a:xfrm>
            <a:off x="7184571" y="4142890"/>
            <a:ext cx="867747" cy="37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B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73280F-D0ED-464A-B26A-C99DCA481297}"/>
              </a:ext>
            </a:extLst>
          </p:cNvPr>
          <p:cNvSpPr/>
          <p:nvPr/>
        </p:nvSpPr>
        <p:spPr>
          <a:xfrm flipH="1" flipV="1">
            <a:off x="10210800" y="-1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6E0665-5E14-4C38-93ED-139216A432B3}"/>
              </a:ext>
            </a:extLst>
          </p:cNvPr>
          <p:cNvSpPr/>
          <p:nvPr/>
        </p:nvSpPr>
        <p:spPr>
          <a:xfrm>
            <a:off x="1" y="5252891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89C10-EF6C-4D92-AAF2-DD7C82CB09D8}"/>
              </a:ext>
            </a:extLst>
          </p:cNvPr>
          <p:cNvSpPr txBox="1"/>
          <p:nvPr/>
        </p:nvSpPr>
        <p:spPr>
          <a:xfrm>
            <a:off x="2593944" y="192892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39754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9C989-D7EB-42D1-8D2C-3C8879F50D6D}"/>
              </a:ext>
            </a:extLst>
          </p:cNvPr>
          <p:cNvSpPr txBox="1"/>
          <p:nvPr/>
        </p:nvSpPr>
        <p:spPr>
          <a:xfrm>
            <a:off x="4432092" y="6456860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8998C-EF73-4289-AA8D-7B0729599C4C}"/>
              </a:ext>
            </a:extLst>
          </p:cNvPr>
          <p:cNvSpPr txBox="1"/>
          <p:nvPr/>
        </p:nvSpPr>
        <p:spPr>
          <a:xfrm>
            <a:off x="3346976" y="971444"/>
            <a:ext cx="5498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Store Size/Type Sales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601D5-D99B-4B10-9D29-07F1A24F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5" y="1947666"/>
            <a:ext cx="10782687" cy="193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79BBA-561A-4D0E-BC35-D8AA2F1A8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56"/>
          <a:stretch/>
        </p:blipFill>
        <p:spPr>
          <a:xfrm>
            <a:off x="194385" y="3940838"/>
            <a:ext cx="10909043" cy="131205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D3747AB-E050-4966-8D25-08A309C7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E2058-19B8-490F-BC57-0BA1ADBF4D81}"/>
              </a:ext>
            </a:extLst>
          </p:cNvPr>
          <p:cNvSpPr txBox="1"/>
          <p:nvPr/>
        </p:nvSpPr>
        <p:spPr>
          <a:xfrm>
            <a:off x="7184571" y="2128989"/>
            <a:ext cx="867747" cy="37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A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92E48-D0DA-49D9-B0E4-E5CA3365F168}"/>
              </a:ext>
            </a:extLst>
          </p:cNvPr>
          <p:cNvSpPr txBox="1"/>
          <p:nvPr/>
        </p:nvSpPr>
        <p:spPr>
          <a:xfrm>
            <a:off x="7184571" y="4142890"/>
            <a:ext cx="867747" cy="37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B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73280F-D0ED-464A-B26A-C99DCA481297}"/>
              </a:ext>
            </a:extLst>
          </p:cNvPr>
          <p:cNvSpPr/>
          <p:nvPr/>
        </p:nvSpPr>
        <p:spPr>
          <a:xfrm flipH="1" flipV="1">
            <a:off x="10210800" y="-1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6E0665-5E14-4C38-93ED-139216A432B3}"/>
              </a:ext>
            </a:extLst>
          </p:cNvPr>
          <p:cNvSpPr/>
          <p:nvPr/>
        </p:nvSpPr>
        <p:spPr>
          <a:xfrm>
            <a:off x="1" y="5252891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89C10-EF6C-4D92-AAF2-DD7C82CB09D8}"/>
              </a:ext>
            </a:extLst>
          </p:cNvPr>
          <p:cNvSpPr txBox="1"/>
          <p:nvPr/>
        </p:nvSpPr>
        <p:spPr>
          <a:xfrm>
            <a:off x="2593944" y="192892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397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A80466-6054-4928-B66B-F10352ADD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1884239"/>
            <a:ext cx="10878913" cy="2650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Sales Trend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908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Sales Q3 on Q4 </a:t>
            </a:r>
            <a:r>
              <a:rPr lang="en-US" sz="3200" err="1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barplot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134B2D-2067-472D-81CB-B606CE3FD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2" y="1962449"/>
            <a:ext cx="11018583" cy="28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39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Sales Q3 on Q4 </a:t>
            </a:r>
            <a:r>
              <a:rPr lang="en-US" sz="3200" err="1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barplot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134B2D-2067-472D-81CB-B606CE3FD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2" y="1962449"/>
            <a:ext cx="11018583" cy="28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2833793" y="935906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Holiday type </a:t>
            </a:r>
            <a:r>
              <a:rPr lang="en-US" sz="3200" err="1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Barplot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5B613-8915-4C0A-9B3F-33C7DADC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41" y="1550363"/>
            <a:ext cx="8331131" cy="2362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034E0A-F5D7-47F8-98F0-DF77FA6D0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641" y="5664630"/>
            <a:ext cx="8743950" cy="809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86E66C-A58B-42B0-94D5-3FA7E03BF150}"/>
              </a:ext>
            </a:extLst>
          </p:cNvPr>
          <p:cNvSpPr txBox="1"/>
          <p:nvPr/>
        </p:nvSpPr>
        <p:spPr>
          <a:xfrm>
            <a:off x="3003652" y="5177826"/>
            <a:ext cx="5994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Holiday  Trend Boxplot Code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FA6D6-668E-4542-9D4D-2074FF7E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691" y="3988234"/>
            <a:ext cx="8705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008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2833793" y="935906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Holiday type </a:t>
            </a:r>
            <a:r>
              <a:rPr lang="en-US" sz="3200" err="1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Barplot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5B613-8915-4C0A-9B3F-33C7DADC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41" y="1550363"/>
            <a:ext cx="8331131" cy="2362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034E0A-F5D7-47F8-98F0-DF77FA6D0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641" y="5766977"/>
            <a:ext cx="8743950" cy="809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86E66C-A58B-42B0-94D5-3FA7E03BF150}"/>
              </a:ext>
            </a:extLst>
          </p:cNvPr>
          <p:cNvSpPr txBox="1"/>
          <p:nvPr/>
        </p:nvSpPr>
        <p:spPr>
          <a:xfrm>
            <a:off x="3003652" y="5177826"/>
            <a:ext cx="5994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Holiday  Trend Boxplot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FA6D6-668E-4542-9D4D-2074FF7E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691" y="3988234"/>
            <a:ext cx="8705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0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1779432" y="979714"/>
            <a:ext cx="8997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Markdown by Store type trend Regression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083BD-4784-439F-82F5-E2A6FD3C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27" y="1671214"/>
            <a:ext cx="87249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859299-C890-48F8-A2CD-14217C030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427" y="3241434"/>
            <a:ext cx="8772525" cy="819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99A162-DE1F-4E0E-8114-36DD06F1F207}"/>
              </a:ext>
            </a:extLst>
          </p:cNvPr>
          <p:cNvSpPr txBox="1"/>
          <p:nvPr/>
        </p:nvSpPr>
        <p:spPr>
          <a:xfrm>
            <a:off x="2833789" y="2639223"/>
            <a:ext cx="7793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Total Markdown trend Regression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7AD46B-A501-488E-B0EC-0521CE5F6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614" y="4560280"/>
            <a:ext cx="8772525" cy="1943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F0D59C-392C-4494-A8D7-82AF16FBF8C3}"/>
              </a:ext>
            </a:extLst>
          </p:cNvPr>
          <p:cNvSpPr txBox="1"/>
          <p:nvPr/>
        </p:nvSpPr>
        <p:spPr>
          <a:xfrm>
            <a:off x="2780916" y="4060584"/>
            <a:ext cx="693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Total Markdown trend Bar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5118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1779432" y="979714"/>
            <a:ext cx="8997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Markdown by Store type trend Regression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083BD-4784-439F-82F5-E2A6FD3C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27" y="1671214"/>
            <a:ext cx="87249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859299-C890-48F8-A2CD-14217C030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427" y="3241434"/>
            <a:ext cx="8772525" cy="819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99A162-DE1F-4E0E-8114-36DD06F1F207}"/>
              </a:ext>
            </a:extLst>
          </p:cNvPr>
          <p:cNvSpPr txBox="1"/>
          <p:nvPr/>
        </p:nvSpPr>
        <p:spPr>
          <a:xfrm>
            <a:off x="2833789" y="2639223"/>
            <a:ext cx="7793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Total Markdown trend Regression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7AD46B-A501-488E-B0EC-0521CE5F6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614" y="4560280"/>
            <a:ext cx="8772525" cy="1943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F0D59C-392C-4494-A8D7-82AF16FBF8C3}"/>
              </a:ext>
            </a:extLst>
          </p:cNvPr>
          <p:cNvSpPr txBox="1"/>
          <p:nvPr/>
        </p:nvSpPr>
        <p:spPr>
          <a:xfrm>
            <a:off x="2780916" y="4060584"/>
            <a:ext cx="693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Total Markdown trend Bar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5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Temperature Distribution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422098-BB21-45EC-933F-A87D9CCD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328" y="1579478"/>
            <a:ext cx="8801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0655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Temperature Distribution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422098-BB21-45EC-933F-A87D9CCD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328" y="1579478"/>
            <a:ext cx="8801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06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Fuel Price Distribution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71344-24EE-4634-A8C2-03FD6CF0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10" y="1556220"/>
            <a:ext cx="8763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12750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Fuel Price Distribution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71344-24EE-4634-A8C2-03FD6CF0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10" y="1556220"/>
            <a:ext cx="8763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12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Unemployment Bar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272DB-952E-4A2F-BEDE-B0BD7EE0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95" y="2141778"/>
            <a:ext cx="11869805" cy="23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6341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 Unemployment Bar plot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272DB-952E-4A2F-BEDE-B0BD7EE0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95" y="2141778"/>
            <a:ext cx="11869805" cy="23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63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Correlation Matrix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AE8D87-C84A-43CA-8AC5-15A6F973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98" y="3437001"/>
            <a:ext cx="9354633" cy="1864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91D8C-AF64-4712-80B4-5E1F3449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98" y="1556220"/>
            <a:ext cx="87439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8534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Correlation Matrix code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AE8D87-C84A-43CA-8AC5-15A6F973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98" y="3437001"/>
            <a:ext cx="9354633" cy="1864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91D8C-AF64-4712-80B4-5E1F3449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98" y="1556220"/>
            <a:ext cx="87439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8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2970460" y="916385"/>
            <a:ext cx="625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Modeling Insights – Random Forest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A48BE6A-E5AA-486C-9A25-A7BA730E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2" y="1649905"/>
            <a:ext cx="4858916" cy="48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3C8F5-0198-4D25-BBE8-BA0D939C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01" y="1649905"/>
            <a:ext cx="6823376" cy="40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69828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Dec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Modelling Insights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A48BE6A-E5AA-486C-9A25-A7BA730E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2" y="1649905"/>
            <a:ext cx="4858916" cy="48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3C8F5-0198-4D25-BBE8-BA0D939C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01" y="1649905"/>
            <a:ext cx="6823376" cy="40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6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E8BDC9-6D48-42D0-B7D9-154BBC25E9C4}"/>
              </a:ext>
            </a:extLst>
          </p:cNvPr>
          <p:cNvSpPr/>
          <p:nvPr/>
        </p:nvSpPr>
        <p:spPr>
          <a:xfrm>
            <a:off x="0" y="1"/>
            <a:ext cx="12192000" cy="5586689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23B2594-4B7F-45C8-B43F-AABE9B27C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5" b="17345"/>
          <a:stretch>
            <a:fillRect/>
          </a:stretch>
        </p:blipFill>
        <p:spPr>
          <a:xfrm>
            <a:off x="0" y="0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1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1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8BBAB62-3165-4481-96F2-A88D1853CD1D}"/>
              </a:ext>
            </a:extLst>
          </p:cNvPr>
          <p:cNvSpPr/>
          <p:nvPr/>
        </p:nvSpPr>
        <p:spPr>
          <a:xfrm>
            <a:off x="0" y="1"/>
            <a:ext cx="12192000" cy="5306787"/>
          </a:xfrm>
          <a:custGeom>
            <a:avLst/>
            <a:gdLst>
              <a:gd name="connsiteX0" fmla="*/ 0 w 12192000"/>
              <a:gd name="connsiteY0" fmla="*/ 0 h 5306787"/>
              <a:gd name="connsiteX1" fmla="*/ 12192000 w 12192000"/>
              <a:gd name="connsiteY1" fmla="*/ 0 h 5306787"/>
              <a:gd name="connsiteX2" fmla="*/ 12192000 w 12192000"/>
              <a:gd name="connsiteY2" fmla="*/ 3588711 h 5306787"/>
              <a:gd name="connsiteX3" fmla="*/ 12147523 w 12192000"/>
              <a:gd name="connsiteY3" fmla="*/ 3617225 h 5306787"/>
              <a:gd name="connsiteX4" fmla="*/ 6096000 w 12192000"/>
              <a:gd name="connsiteY4" fmla="*/ 5306787 h 5306787"/>
              <a:gd name="connsiteX5" fmla="*/ 44477 w 12192000"/>
              <a:gd name="connsiteY5" fmla="*/ 3617225 h 5306787"/>
              <a:gd name="connsiteX6" fmla="*/ 0 w 12192000"/>
              <a:gd name="connsiteY6" fmla="*/ 3588712 h 530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06787">
                <a:moveTo>
                  <a:pt x="0" y="0"/>
                </a:moveTo>
                <a:lnTo>
                  <a:pt x="12192000" y="0"/>
                </a:lnTo>
                <a:lnTo>
                  <a:pt x="12192000" y="3588711"/>
                </a:lnTo>
                <a:lnTo>
                  <a:pt x="12147523" y="3617225"/>
                </a:lnTo>
                <a:cubicBezTo>
                  <a:pt x="10382995" y="4689379"/>
                  <a:pt x="8311599" y="5306787"/>
                  <a:pt x="6096000" y="5306787"/>
                </a:cubicBezTo>
                <a:cubicBezTo>
                  <a:pt x="3880401" y="5306787"/>
                  <a:pt x="1809005" y="4689379"/>
                  <a:pt x="44477" y="3617225"/>
                </a:cubicBezTo>
                <a:lnTo>
                  <a:pt x="0" y="358871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  <a:alpha val="6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DF79BF-DA3B-4DDE-9709-948D8E66BA99}"/>
              </a:ext>
            </a:extLst>
          </p:cNvPr>
          <p:cNvSpPr/>
          <p:nvPr/>
        </p:nvSpPr>
        <p:spPr>
          <a:xfrm>
            <a:off x="13631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BFB3D2-CA7E-4CBD-B73B-C0BC12436E39}"/>
              </a:ext>
            </a:extLst>
          </p:cNvPr>
          <p:cNvSpPr/>
          <p:nvPr/>
        </p:nvSpPr>
        <p:spPr>
          <a:xfrm>
            <a:off x="462072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ECB28B-4E23-4FCA-8C5F-39292C024263}"/>
              </a:ext>
            </a:extLst>
          </p:cNvPr>
          <p:cNvSpPr/>
          <p:nvPr/>
        </p:nvSpPr>
        <p:spPr>
          <a:xfrm>
            <a:off x="7878276" y="3026680"/>
            <a:ext cx="2950548" cy="2811176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8D701D-38AD-44B0-A229-B9AB0874DAFE}"/>
              </a:ext>
            </a:extLst>
          </p:cNvPr>
          <p:cNvSpPr/>
          <p:nvPr/>
        </p:nvSpPr>
        <p:spPr>
          <a:xfrm>
            <a:off x="21597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3D18CE-5DA1-4B0A-94AF-00D0D67A5C88}"/>
              </a:ext>
            </a:extLst>
          </p:cNvPr>
          <p:cNvSpPr/>
          <p:nvPr/>
        </p:nvSpPr>
        <p:spPr>
          <a:xfrm>
            <a:off x="541734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E3F6FC-31C5-4727-8FDC-86133E0BD16C}"/>
              </a:ext>
            </a:extLst>
          </p:cNvPr>
          <p:cNvSpPr/>
          <p:nvPr/>
        </p:nvSpPr>
        <p:spPr>
          <a:xfrm>
            <a:off x="8674894" y="2704246"/>
            <a:ext cx="1357312" cy="1357316"/>
          </a:xfrm>
          <a:custGeom>
            <a:avLst/>
            <a:gdLst>
              <a:gd name="connsiteX0" fmla="*/ 1373324 w 1373324"/>
              <a:gd name="connsiteY0" fmla="*/ 686662 h 1373324"/>
              <a:gd name="connsiteX1" fmla="*/ 686662 w 1373324"/>
              <a:gd name="connsiteY1" fmla="*/ 1373324 h 1373324"/>
              <a:gd name="connsiteX2" fmla="*/ 0 w 1373324"/>
              <a:gd name="connsiteY2" fmla="*/ 686662 h 1373324"/>
              <a:gd name="connsiteX3" fmla="*/ 686662 w 1373324"/>
              <a:gd name="connsiteY3" fmla="*/ 0 h 1373324"/>
              <a:gd name="connsiteX4" fmla="*/ 1373324 w 1373324"/>
              <a:gd name="connsiteY4" fmla="*/ 686662 h 137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24" h="1373324">
                <a:moveTo>
                  <a:pt x="1373324" y="686662"/>
                </a:moveTo>
                <a:cubicBezTo>
                  <a:pt x="1373324" y="1065895"/>
                  <a:pt x="1065895" y="1373324"/>
                  <a:pt x="686662" y="1373324"/>
                </a:cubicBezTo>
                <a:cubicBezTo>
                  <a:pt x="307429" y="1373324"/>
                  <a:pt x="0" y="1065895"/>
                  <a:pt x="0" y="686662"/>
                </a:cubicBezTo>
                <a:cubicBezTo>
                  <a:pt x="0" y="307429"/>
                  <a:pt x="307429" y="0"/>
                  <a:pt x="686662" y="0"/>
                </a:cubicBezTo>
                <a:cubicBezTo>
                  <a:pt x="1065895" y="0"/>
                  <a:pt x="1373324" y="307429"/>
                  <a:pt x="1373324" y="686662"/>
                </a:cubicBezTo>
                <a:close/>
              </a:path>
            </a:pathLst>
          </a:custGeom>
          <a:solidFill>
            <a:srgbClr val="FF9900"/>
          </a:solidFill>
          <a:ln>
            <a:solidFill>
              <a:srgbClr val="FF9900"/>
            </a:solidFill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F8CDB-85F0-41E3-9005-171A97CF10BA}"/>
              </a:ext>
            </a:extLst>
          </p:cNvPr>
          <p:cNvSpPr txBox="1"/>
          <p:nvPr/>
        </p:nvSpPr>
        <p:spPr>
          <a:xfrm>
            <a:off x="1562714" y="4282974"/>
            <a:ext cx="2551471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19.3%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49757D-2431-4283-820E-0F5E7F2EB767}"/>
              </a:ext>
            </a:extLst>
          </p:cNvPr>
          <p:cNvSpPr txBox="1"/>
          <p:nvPr/>
        </p:nvSpPr>
        <p:spPr>
          <a:xfrm>
            <a:off x="1562714" y="4863106"/>
            <a:ext cx="2551471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General expense increase in last 3 years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5106D8-B568-4E91-ABFC-02476541AEF4}"/>
              </a:ext>
            </a:extLst>
          </p:cNvPr>
          <p:cNvSpPr txBox="1"/>
          <p:nvPr/>
        </p:nvSpPr>
        <p:spPr>
          <a:xfrm>
            <a:off x="4495801" y="4282974"/>
            <a:ext cx="3200400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$85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D3A7E3-C66C-431C-AA2B-AE4471792893}"/>
              </a:ext>
            </a:extLst>
          </p:cNvPr>
          <p:cNvSpPr txBox="1"/>
          <p:nvPr/>
        </p:nvSpPr>
        <p:spPr>
          <a:xfrm>
            <a:off x="4820265" y="4863106"/>
            <a:ext cx="2551471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Stock price : Least growth in last 3 years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A43572-20CE-4249-BB70-155E647F1513}"/>
              </a:ext>
            </a:extLst>
          </p:cNvPr>
          <p:cNvSpPr txBox="1"/>
          <p:nvPr/>
        </p:nvSpPr>
        <p:spPr>
          <a:xfrm>
            <a:off x="8077815" y="4282974"/>
            <a:ext cx="2551471" cy="681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</a:rPr>
              <a:t>$467bn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96CCB-108F-4F54-A88F-3EDF0013D744}"/>
              </a:ext>
            </a:extLst>
          </p:cNvPr>
          <p:cNvSpPr txBox="1"/>
          <p:nvPr/>
        </p:nvSpPr>
        <p:spPr>
          <a:xfrm>
            <a:off x="8077815" y="4863106"/>
            <a:ext cx="2551471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Least growth in last 3 years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AC7BBC-4990-4ADE-8450-117D0FF74549}"/>
              </a:ext>
            </a:extLst>
          </p:cNvPr>
          <p:cNvCxnSpPr>
            <a:cxnSpLocks/>
          </p:cNvCxnSpPr>
          <p:nvPr/>
        </p:nvCxnSpPr>
        <p:spPr>
          <a:xfrm>
            <a:off x="2189803" y="5837856"/>
            <a:ext cx="1297295" cy="0"/>
          </a:xfrm>
          <a:prstGeom prst="line">
            <a:avLst/>
          </a:prstGeom>
          <a:ln w="76200" cap="rnd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E1733F-94CF-43C5-B39B-EC2356DF2FFC}"/>
              </a:ext>
            </a:extLst>
          </p:cNvPr>
          <p:cNvCxnSpPr>
            <a:cxnSpLocks/>
          </p:cNvCxnSpPr>
          <p:nvPr/>
        </p:nvCxnSpPr>
        <p:spPr>
          <a:xfrm>
            <a:off x="5447353" y="5837856"/>
            <a:ext cx="1297295" cy="0"/>
          </a:xfrm>
          <a:prstGeom prst="line">
            <a:avLst/>
          </a:prstGeom>
          <a:ln w="76200" cap="rnd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3029EF-1D74-428A-A1D8-941E0D680438}"/>
              </a:ext>
            </a:extLst>
          </p:cNvPr>
          <p:cNvCxnSpPr>
            <a:cxnSpLocks/>
          </p:cNvCxnSpPr>
          <p:nvPr/>
        </p:nvCxnSpPr>
        <p:spPr>
          <a:xfrm>
            <a:off x="8704903" y="5837856"/>
            <a:ext cx="1297295" cy="0"/>
          </a:xfrm>
          <a:prstGeom prst="line">
            <a:avLst/>
          </a:prstGeom>
          <a:ln w="76200" cap="rnd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1A3F25EC-9898-4CF4-BAD8-22A4776AB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1292" y="3060646"/>
            <a:ext cx="644517" cy="6445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158F2C-DCD7-469B-ABD7-2A526D09F5DA}"/>
              </a:ext>
            </a:extLst>
          </p:cNvPr>
          <p:cNvSpPr txBox="1"/>
          <p:nvPr/>
        </p:nvSpPr>
        <p:spPr>
          <a:xfrm>
            <a:off x="3047999" y="232929"/>
            <a:ext cx="65576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lang="en-US" sz="4000" spc="600">
                <a:solidFill>
                  <a:schemeClr val="bg1"/>
                </a:solidFill>
                <a:latin typeface="Gilroy ExtraBold"/>
              </a:rPr>
              <a:t>Walmart - 2013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EBA0A3B9-9FDB-47B0-8023-F007A328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ownload HD 01745 - Expenses Icon White Transparent PNG Image - NicePNG.com">
            <a:extLst>
              <a:ext uri="{FF2B5EF4-FFF2-40B4-BE49-F238E27FC236}">
                <a16:creationId xmlns:a16="http://schemas.microsoft.com/office/drawing/2014/main" id="{FDB81064-3D7A-4D31-A007-36680AFA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82" y="3026680"/>
            <a:ext cx="767260" cy="9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wnload White Price Tag Png For Kids - Stock Price Icon Png PNG Image with  No Background - PNGkey.com">
            <a:extLst>
              <a:ext uri="{FF2B5EF4-FFF2-40B4-BE49-F238E27FC236}">
                <a16:creationId xmlns:a16="http://schemas.microsoft.com/office/drawing/2014/main" id="{5FB4BDB6-06DC-4716-8FF1-FF670A4C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26" y="2987379"/>
            <a:ext cx="891419" cy="88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5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Modeling Insights - OLS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95C27-946B-4AE0-8FF1-C8A9EDE6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93" y="2023966"/>
            <a:ext cx="8724900" cy="222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15FB3D-15B7-44AE-917F-377AC236D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727" y="1555034"/>
            <a:ext cx="5070604" cy="411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38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7BC73-8F5E-4E4D-8F38-43553B10DF91}"/>
              </a:ext>
            </a:extLst>
          </p:cNvPr>
          <p:cNvSpPr txBox="1"/>
          <p:nvPr/>
        </p:nvSpPr>
        <p:spPr>
          <a:xfrm>
            <a:off x="4432092" y="6456861"/>
            <a:ext cx="332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Note: All Numbers are till 9</a:t>
            </a:r>
            <a:r>
              <a:rPr kumimoji="0" lang="en-US" sz="1400" b="0" i="1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th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lang="en-US" sz="1400" i="1">
                <a:solidFill>
                  <a:srgbClr val="000000"/>
                </a:solidFill>
                <a:latin typeface="Calibri Light"/>
              </a:rPr>
              <a:t>Jan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071BA-E6E5-4687-9D33-977AE4C60FC7}"/>
              </a:ext>
            </a:extLst>
          </p:cNvPr>
          <p:cNvSpPr txBox="1"/>
          <p:nvPr/>
        </p:nvSpPr>
        <p:spPr>
          <a:xfrm>
            <a:off x="3346976" y="971445"/>
            <a:ext cx="5498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Gilroy ExtraBold"/>
              </a:rPr>
              <a:t>Modeling Insights – Light GBM</a:t>
            </a: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6F05C4-A6DE-4926-BB2C-32A95333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8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443DC6-6030-48F6-B75B-0E4B8B08E073}"/>
              </a:ext>
            </a:extLst>
          </p:cNvPr>
          <p:cNvSpPr/>
          <p:nvPr/>
        </p:nvSpPr>
        <p:spPr>
          <a:xfrm flipH="1" flipV="1">
            <a:off x="10210800" y="0"/>
            <a:ext cx="1981200" cy="890101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EFBA0E-77B3-4FDF-95BC-8DBC04A9C1C3}"/>
              </a:ext>
            </a:extLst>
          </p:cNvPr>
          <p:cNvSpPr/>
          <p:nvPr/>
        </p:nvSpPr>
        <p:spPr>
          <a:xfrm>
            <a:off x="1" y="5252892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F4EE4-C44B-4C01-967F-1A52051B6A07}"/>
              </a:ext>
            </a:extLst>
          </p:cNvPr>
          <p:cNvSpPr txBox="1"/>
          <p:nvPr/>
        </p:nvSpPr>
        <p:spPr>
          <a:xfrm>
            <a:off x="2593944" y="192893"/>
            <a:ext cx="7100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Appendix</a:t>
            </a:r>
            <a:endParaRPr kumimoji="0" lang="en-ID" sz="48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4EF81-2124-4C44-B6FB-1B5311FE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12" y="1556220"/>
            <a:ext cx="7530573" cy="44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3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71A2C63-C845-4F16-AA9E-0ADE83072842}"/>
              </a:ext>
            </a:extLst>
          </p:cNvPr>
          <p:cNvSpPr/>
          <p:nvPr/>
        </p:nvSpPr>
        <p:spPr>
          <a:xfrm>
            <a:off x="9421843" y="-9329"/>
            <a:ext cx="2770157" cy="763673"/>
          </a:xfrm>
          <a:custGeom>
            <a:avLst/>
            <a:gdLst>
              <a:gd name="connsiteX0" fmla="*/ 0 w 6096202"/>
              <a:gd name="connsiteY0" fmla="*/ 0 h 3946605"/>
              <a:gd name="connsiteX1" fmla="*/ 6096202 w 6096202"/>
              <a:gd name="connsiteY1" fmla="*/ 0 h 3946605"/>
              <a:gd name="connsiteX2" fmla="*/ 6096202 w 6096202"/>
              <a:gd name="connsiteY2" fmla="*/ 3764071 h 3946605"/>
              <a:gd name="connsiteX3" fmla="*/ 5992734 w 6096202"/>
              <a:gd name="connsiteY3" fmla="*/ 3793452 h 3946605"/>
              <a:gd name="connsiteX4" fmla="*/ 4776975 w 6096202"/>
              <a:gd name="connsiteY4" fmla="*/ 3946605 h 3946605"/>
              <a:gd name="connsiteX5" fmla="*/ 11130 w 6096202"/>
              <a:gd name="connsiteY5" fmla="*/ 62329 h 394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202" h="3946605">
                <a:moveTo>
                  <a:pt x="0" y="0"/>
                </a:moveTo>
                <a:lnTo>
                  <a:pt x="6096202" y="0"/>
                </a:lnTo>
                <a:lnTo>
                  <a:pt x="6096202" y="3764071"/>
                </a:lnTo>
                <a:lnTo>
                  <a:pt x="5992734" y="3793452"/>
                </a:lnTo>
                <a:cubicBezTo>
                  <a:pt x="5604145" y="3893432"/>
                  <a:pt x="5196770" y="3946605"/>
                  <a:pt x="4776975" y="3946605"/>
                </a:cubicBezTo>
                <a:cubicBezTo>
                  <a:pt x="2426124" y="3946605"/>
                  <a:pt x="464744" y="2279081"/>
                  <a:pt x="11130" y="62329"/>
                </a:cubicBez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42EE2-0D44-422B-82F2-E5086A3978E3}"/>
              </a:ext>
            </a:extLst>
          </p:cNvPr>
          <p:cNvSpPr txBox="1"/>
          <p:nvPr/>
        </p:nvSpPr>
        <p:spPr>
          <a:xfrm>
            <a:off x="6053176" y="4190905"/>
            <a:ext cx="434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Problem Statement</a:t>
            </a:r>
            <a:endParaRPr kumimoji="0" lang="en-ID" sz="3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7FCA75-34B0-4AC0-A0D6-7DF40F5795EE}"/>
              </a:ext>
            </a:extLst>
          </p:cNvPr>
          <p:cNvSpPr/>
          <p:nvPr/>
        </p:nvSpPr>
        <p:spPr>
          <a:xfrm>
            <a:off x="1" y="5224899"/>
            <a:ext cx="3634986" cy="1633103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D90F4498-6C64-4712-8211-83CDA7A9F405}"/>
              </a:ext>
            </a:extLst>
          </p:cNvPr>
          <p:cNvSpPr/>
          <p:nvPr/>
        </p:nvSpPr>
        <p:spPr>
          <a:xfrm>
            <a:off x="1173218" y="1987422"/>
            <a:ext cx="9116294" cy="974686"/>
          </a:xfrm>
          <a:prstGeom prst="round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  <a:latin typeface="Gilroy ExtraBold"/>
              </a:rPr>
              <a:t>Prevent Walmart from losing Cost leadership in Retail segment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EF6D01-1DF8-40A6-9442-142D5CAF5694}"/>
              </a:ext>
            </a:extLst>
          </p:cNvPr>
          <p:cNvSpPr txBox="1"/>
          <p:nvPr/>
        </p:nvSpPr>
        <p:spPr>
          <a:xfrm>
            <a:off x="1064640" y="1100189"/>
            <a:ext cx="277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Mission</a:t>
            </a:r>
            <a:endParaRPr kumimoji="0" lang="en-ID" sz="36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0" name="Rounded Rectangle 1">
            <a:extLst>
              <a:ext uri="{FF2B5EF4-FFF2-40B4-BE49-F238E27FC236}">
                <a16:creationId xmlns:a16="http://schemas.microsoft.com/office/drawing/2014/main" id="{2AE1B8B7-86C5-4685-8E74-898F9600F1CF}"/>
              </a:ext>
            </a:extLst>
          </p:cNvPr>
          <p:cNvSpPr/>
          <p:nvPr/>
        </p:nvSpPr>
        <p:spPr>
          <a:xfrm>
            <a:off x="1173218" y="4935002"/>
            <a:ext cx="9116294" cy="974686"/>
          </a:xfrm>
          <a:prstGeom prst="round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Analyze Walmart data from 45 stores and give recommendation on pricing and growth strategy</a:t>
            </a:r>
            <a:endParaRPr kumimoji="0" lang="en-NG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DF82C5B-DA8A-48A5-94B9-9F075206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15D457-FF1D-4289-AD9A-B2771151B3B7}"/>
              </a:ext>
            </a:extLst>
          </p:cNvPr>
          <p:cNvSpPr txBox="1"/>
          <p:nvPr/>
        </p:nvSpPr>
        <p:spPr>
          <a:xfrm>
            <a:off x="3047999" y="232929"/>
            <a:ext cx="65576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</a:t>
            </a:r>
            <a:r>
              <a:rPr lang="en-US" sz="4000" spc="600">
                <a:solidFill>
                  <a:srgbClr val="000000"/>
                </a:solidFill>
                <a:latin typeface="Gilroy ExtraBold"/>
              </a:rPr>
              <a:t>Objective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80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siness Problem Concept , Outline Icon, Linear Sign, Thin Line Pictogram,  Logo, Flat Illustration, Vector Royalty Free Cliparts, Vectors, And Stock  Illustration. Image 88772588.">
            <a:extLst>
              <a:ext uri="{FF2B5EF4-FFF2-40B4-BE49-F238E27FC236}">
                <a16:creationId xmlns:a16="http://schemas.microsoft.com/office/drawing/2014/main" id="{14EE374E-FA86-4ABA-9282-9BBA8F2AA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3" t="5986" r="13372" b="31588"/>
          <a:stretch/>
        </p:blipFill>
        <p:spPr bwMode="auto">
          <a:xfrm>
            <a:off x="2381905" y="2494748"/>
            <a:ext cx="1112862" cy="114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68E3F-159A-46CE-97A2-9C489261C072}"/>
              </a:ext>
            </a:extLst>
          </p:cNvPr>
          <p:cNvSpPr txBox="1"/>
          <p:nvPr/>
        </p:nvSpPr>
        <p:spPr>
          <a:xfrm>
            <a:off x="3047999" y="232929"/>
            <a:ext cx="6557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Team Members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EA15EA1-1EB7-4599-88EB-234A4300798F}"/>
              </a:ext>
            </a:extLst>
          </p:cNvPr>
          <p:cNvSpPr/>
          <p:nvPr/>
        </p:nvSpPr>
        <p:spPr>
          <a:xfrm>
            <a:off x="0" y="1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A7FB3-2B14-45D0-9CD0-7559CF455272}"/>
              </a:ext>
            </a:extLst>
          </p:cNvPr>
          <p:cNvSpPr txBox="1"/>
          <p:nvPr/>
        </p:nvSpPr>
        <p:spPr>
          <a:xfrm>
            <a:off x="2247900" y="137252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+mj-lt"/>
              </a:rPr>
              <a:t>Process Flow</a:t>
            </a:r>
            <a:endParaRPr lang="en-ID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63A39-3843-44CD-B271-CA789E11D1FD}"/>
              </a:ext>
            </a:extLst>
          </p:cNvPr>
          <p:cNvSpPr txBox="1"/>
          <p:nvPr/>
        </p:nvSpPr>
        <p:spPr>
          <a:xfrm>
            <a:off x="1998246" y="3535966"/>
            <a:ext cx="1639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Understanding Business Problem</a:t>
            </a:r>
            <a:endParaRPr lang="en-ID" sz="1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55350-2BAF-46A6-9110-AFED98EA1CA7}"/>
              </a:ext>
            </a:extLst>
          </p:cNvPr>
          <p:cNvSpPr txBox="1"/>
          <p:nvPr/>
        </p:nvSpPr>
        <p:spPr>
          <a:xfrm>
            <a:off x="3972029" y="777594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Analysis and Recommendations</a:t>
            </a:r>
            <a:endParaRPr lang="en-ID" sz="2400">
              <a:latin typeface="+mj-l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674D407-BB7E-483E-9451-27DCBB4C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93FD13-47A8-4A69-8E58-B5DA883E3662}"/>
              </a:ext>
            </a:extLst>
          </p:cNvPr>
          <p:cNvSpPr txBox="1"/>
          <p:nvPr/>
        </p:nvSpPr>
        <p:spPr>
          <a:xfrm>
            <a:off x="3972029" y="2591717"/>
            <a:ext cx="392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Data Gathering</a:t>
            </a:r>
            <a:endParaRPr lang="en-ID" sz="1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74E554-0AF0-479A-BB75-63A1074EBF1A}"/>
              </a:ext>
            </a:extLst>
          </p:cNvPr>
          <p:cNvSpPr txBox="1"/>
          <p:nvPr/>
        </p:nvSpPr>
        <p:spPr>
          <a:xfrm>
            <a:off x="7121229" y="3664995"/>
            <a:ext cx="334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Data Cleaning</a:t>
            </a:r>
            <a:endParaRPr lang="en-ID" sz="14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B21E9-8607-4986-A91C-36E3E4D3CA38}"/>
              </a:ext>
            </a:extLst>
          </p:cNvPr>
          <p:cNvSpPr txBox="1"/>
          <p:nvPr/>
        </p:nvSpPr>
        <p:spPr>
          <a:xfrm>
            <a:off x="7561699" y="5806988"/>
            <a:ext cx="238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Data Analysis as per Business Problems</a:t>
            </a:r>
            <a:endParaRPr lang="en-ID" sz="1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F095F-0652-4101-BFF7-0E28AF8761DE}"/>
              </a:ext>
            </a:extLst>
          </p:cNvPr>
          <p:cNvSpPr txBox="1"/>
          <p:nvPr/>
        </p:nvSpPr>
        <p:spPr>
          <a:xfrm>
            <a:off x="835479" y="5613369"/>
            <a:ext cx="321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Recommendations</a:t>
            </a:r>
            <a:endParaRPr lang="en-ID" sz="1400" dirty="0">
              <a:latin typeface="+mj-lt"/>
            </a:endParaRPr>
          </a:p>
        </p:txBody>
      </p:sp>
      <p:pic>
        <p:nvPicPr>
          <p:cNvPr id="1028" name="Picture 4" descr="Data collection - Free computer icons">
            <a:extLst>
              <a:ext uri="{FF2B5EF4-FFF2-40B4-BE49-F238E27FC236}">
                <a16:creationId xmlns:a16="http://schemas.microsoft.com/office/drawing/2014/main" id="{339A26FD-4633-4F91-903C-AA6141E9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03" y="1834632"/>
            <a:ext cx="1205202" cy="63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cleaning - Free files and folders icons">
            <a:extLst>
              <a:ext uri="{FF2B5EF4-FFF2-40B4-BE49-F238E27FC236}">
                <a16:creationId xmlns:a16="http://schemas.microsoft.com/office/drawing/2014/main" id="{F21C9CAB-91EB-4492-A7F5-EE2CEC39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326" y="2848983"/>
            <a:ext cx="708298" cy="7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 analytics - Free computer icons">
            <a:extLst>
              <a:ext uri="{FF2B5EF4-FFF2-40B4-BE49-F238E27FC236}">
                <a16:creationId xmlns:a16="http://schemas.microsoft.com/office/drawing/2014/main" id="{B713ED30-66C3-49CF-89B6-E008E798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24" y="5107934"/>
            <a:ext cx="635726" cy="6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ight - Free miscellaneous icons">
            <a:extLst>
              <a:ext uri="{FF2B5EF4-FFF2-40B4-BE49-F238E27FC236}">
                <a16:creationId xmlns:a16="http://schemas.microsoft.com/office/drawing/2014/main" id="{9B62AD70-5BB9-4514-A162-10B1E01F0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60" y="3778673"/>
            <a:ext cx="917704" cy="91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commendation Icons - Download Free Vector Icons | Noun Project">
            <a:extLst>
              <a:ext uri="{FF2B5EF4-FFF2-40B4-BE49-F238E27FC236}">
                <a16:creationId xmlns:a16="http://schemas.microsoft.com/office/drawing/2014/main" id="{9D274003-F329-4B8C-B443-3FD81E529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007" y="4843539"/>
            <a:ext cx="708661" cy="7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69FFA6-A76A-4B6F-A6B7-1A9C892EE1BB}"/>
              </a:ext>
            </a:extLst>
          </p:cNvPr>
          <p:cNvSpPr txBox="1"/>
          <p:nvPr/>
        </p:nvSpPr>
        <p:spPr>
          <a:xfrm>
            <a:off x="3636078" y="4699421"/>
            <a:ext cx="392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Extracting Insights</a:t>
            </a:r>
            <a:endParaRPr lang="en-ID" sz="1400" dirty="0">
              <a:latin typeface="+mj-lt"/>
            </a:endParaRPr>
          </a:p>
        </p:txBody>
      </p:sp>
      <p:sp>
        <p:nvSpPr>
          <p:cNvPr id="11" name="Arrow: U-Turn 10">
            <a:extLst>
              <a:ext uri="{FF2B5EF4-FFF2-40B4-BE49-F238E27FC236}">
                <a16:creationId xmlns:a16="http://schemas.microsoft.com/office/drawing/2014/main" id="{95355ED3-676C-4F38-AAD4-36DDF64A26EF}"/>
              </a:ext>
            </a:extLst>
          </p:cNvPr>
          <p:cNvSpPr/>
          <p:nvPr/>
        </p:nvSpPr>
        <p:spPr>
          <a:xfrm>
            <a:off x="2938336" y="2220519"/>
            <a:ext cx="1112862" cy="364552"/>
          </a:xfrm>
          <a:prstGeom prst="uturnArrow">
            <a:avLst>
              <a:gd name="adj1" fmla="val 25000"/>
              <a:gd name="adj2" fmla="val 0"/>
              <a:gd name="adj3" fmla="val 25000"/>
              <a:gd name="adj4" fmla="val 43750"/>
              <a:gd name="adj5" fmla="val 7738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3E24C5C2-23A7-4491-9996-AA0F38A64E5F}"/>
              </a:ext>
            </a:extLst>
          </p:cNvPr>
          <p:cNvSpPr/>
          <p:nvPr/>
        </p:nvSpPr>
        <p:spPr>
          <a:xfrm rot="5400000">
            <a:off x="7847184" y="1473963"/>
            <a:ext cx="632733" cy="170723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 dirty="0">
              <a:solidFill>
                <a:schemeClr val="tx1"/>
              </a:solidFill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94D6A651-BA6A-40EB-A8AC-940BAF69B3BF}"/>
              </a:ext>
            </a:extLst>
          </p:cNvPr>
          <p:cNvSpPr/>
          <p:nvPr/>
        </p:nvSpPr>
        <p:spPr>
          <a:xfrm rot="16200000">
            <a:off x="6863821" y="4141544"/>
            <a:ext cx="523221" cy="2381185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4D749A3-746E-439D-8161-9B75E4A5AAFF}"/>
              </a:ext>
            </a:extLst>
          </p:cNvPr>
          <p:cNvSpPr/>
          <p:nvPr/>
        </p:nvSpPr>
        <p:spPr>
          <a:xfrm rot="5400000">
            <a:off x="8487899" y="4361450"/>
            <a:ext cx="823775" cy="23475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/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0470ACAF-5166-4063-8A2E-798B09B3C7A4}"/>
              </a:ext>
            </a:extLst>
          </p:cNvPr>
          <p:cNvSpPr/>
          <p:nvPr/>
        </p:nvSpPr>
        <p:spPr>
          <a:xfrm rot="10800000">
            <a:off x="3096926" y="5140167"/>
            <a:ext cx="2630573" cy="4954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 dirty="0">
              <a:solidFill>
                <a:schemeClr val="tx1"/>
              </a:solidFill>
            </a:endParaRP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755EEABA-56CD-481D-ADCA-6A7FC722B4F2}"/>
              </a:ext>
            </a:extLst>
          </p:cNvPr>
          <p:cNvSpPr/>
          <p:nvPr/>
        </p:nvSpPr>
        <p:spPr>
          <a:xfrm>
            <a:off x="2990175" y="2043142"/>
            <a:ext cx="1953894" cy="646262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2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12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96FF025-DA49-422D-AE0D-03ED0E4D3721}"/>
              </a:ext>
            </a:extLst>
          </p:cNvPr>
          <p:cNvSpPr/>
          <p:nvPr/>
        </p:nvSpPr>
        <p:spPr>
          <a:xfrm>
            <a:off x="0" y="5243378"/>
            <a:ext cx="3700763" cy="1614624"/>
          </a:xfrm>
          <a:custGeom>
            <a:avLst/>
            <a:gdLst>
              <a:gd name="connsiteX0" fmla="*/ 0 w 3634986"/>
              <a:gd name="connsiteY0" fmla="*/ 0 h 1633103"/>
              <a:gd name="connsiteX1" fmla="*/ 250335 w 3634986"/>
              <a:gd name="connsiteY1" fmla="*/ 6329 h 1633103"/>
              <a:gd name="connsiteX2" fmla="*/ 3600922 w 3634986"/>
              <a:gd name="connsiteY2" fmla="*/ 1593778 h 1633103"/>
              <a:gd name="connsiteX3" fmla="*/ 3634986 w 3634986"/>
              <a:gd name="connsiteY3" fmla="*/ 1633103 h 1633103"/>
              <a:gd name="connsiteX4" fmla="*/ 0 w 3634986"/>
              <a:gd name="connsiteY4" fmla="*/ 1633103 h 163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4986" h="1633103">
                <a:moveTo>
                  <a:pt x="0" y="0"/>
                </a:moveTo>
                <a:lnTo>
                  <a:pt x="250335" y="6329"/>
                </a:lnTo>
                <a:cubicBezTo>
                  <a:pt x="1576967" y="73577"/>
                  <a:pt x="2763383" y="672280"/>
                  <a:pt x="3600922" y="1593778"/>
                </a:cubicBezTo>
                <a:lnTo>
                  <a:pt x="3634986" y="1633103"/>
                </a:lnTo>
                <a:lnTo>
                  <a:pt x="0" y="163310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DA5B6D6-5D92-4EA6-8EEA-C31E5F6CB819}"/>
              </a:ext>
            </a:extLst>
          </p:cNvPr>
          <p:cNvSpPr/>
          <p:nvPr/>
        </p:nvSpPr>
        <p:spPr>
          <a:xfrm>
            <a:off x="6095799" y="44658"/>
            <a:ext cx="6206516" cy="3901949"/>
          </a:xfrm>
          <a:custGeom>
            <a:avLst/>
            <a:gdLst>
              <a:gd name="connsiteX0" fmla="*/ 0 w 6096202"/>
              <a:gd name="connsiteY0" fmla="*/ 0 h 3946605"/>
              <a:gd name="connsiteX1" fmla="*/ 6096202 w 6096202"/>
              <a:gd name="connsiteY1" fmla="*/ 0 h 3946605"/>
              <a:gd name="connsiteX2" fmla="*/ 6096202 w 6096202"/>
              <a:gd name="connsiteY2" fmla="*/ 3764071 h 3946605"/>
              <a:gd name="connsiteX3" fmla="*/ 5992734 w 6096202"/>
              <a:gd name="connsiteY3" fmla="*/ 3793452 h 3946605"/>
              <a:gd name="connsiteX4" fmla="*/ 4776975 w 6096202"/>
              <a:gd name="connsiteY4" fmla="*/ 3946605 h 3946605"/>
              <a:gd name="connsiteX5" fmla="*/ 11130 w 6096202"/>
              <a:gd name="connsiteY5" fmla="*/ 62329 h 394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202" h="3946605">
                <a:moveTo>
                  <a:pt x="0" y="0"/>
                </a:moveTo>
                <a:lnTo>
                  <a:pt x="6096202" y="0"/>
                </a:lnTo>
                <a:lnTo>
                  <a:pt x="6096202" y="3764071"/>
                </a:lnTo>
                <a:lnTo>
                  <a:pt x="5992734" y="3793452"/>
                </a:lnTo>
                <a:cubicBezTo>
                  <a:pt x="5604145" y="3893432"/>
                  <a:pt x="5196770" y="3946605"/>
                  <a:pt x="4776975" y="3946605"/>
                </a:cubicBezTo>
                <a:cubicBezTo>
                  <a:pt x="2426124" y="3946605"/>
                  <a:pt x="464744" y="2279081"/>
                  <a:pt x="11130" y="62329"/>
                </a:cubicBez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79E427-651D-40EE-9846-24BB1A291470}"/>
              </a:ext>
            </a:extLst>
          </p:cNvPr>
          <p:cNvSpPr/>
          <p:nvPr/>
        </p:nvSpPr>
        <p:spPr>
          <a:xfrm>
            <a:off x="3297785" y="2071033"/>
            <a:ext cx="2932115" cy="43456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6F4FB-AA32-4AB5-894B-4F3A96B91E38}"/>
              </a:ext>
            </a:extLst>
          </p:cNvPr>
          <p:cNvSpPr txBox="1"/>
          <p:nvPr/>
        </p:nvSpPr>
        <p:spPr>
          <a:xfrm>
            <a:off x="3374512" y="2515228"/>
            <a:ext cx="2833359" cy="267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Store ID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Date – Week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Temperature – Avg temp in area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Fuel Price – cost of fuel in area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Markdown 1-5 – Anonymized data related to promotional markdowns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CPI – Consumer Price Index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Unemployment Rate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ISholiday</a:t>
            </a: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 – Whether a week is a holiday week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F60B3C-99D4-47C4-93AE-1CCAA70E33D4}"/>
              </a:ext>
            </a:extLst>
          </p:cNvPr>
          <p:cNvSpPr/>
          <p:nvPr/>
        </p:nvSpPr>
        <p:spPr>
          <a:xfrm>
            <a:off x="6390918" y="2169040"/>
            <a:ext cx="2507807" cy="1891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8C36C-53BA-455E-8A53-C3CFEC6CE40A}"/>
              </a:ext>
            </a:extLst>
          </p:cNvPr>
          <p:cNvSpPr txBox="1"/>
          <p:nvPr/>
        </p:nvSpPr>
        <p:spPr>
          <a:xfrm>
            <a:off x="6469298" y="2501126"/>
            <a:ext cx="2348211" cy="189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Store ID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Opening Date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Address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ZipCode</a:t>
            </a:r>
            <a:endParaRPr lang="en-US" sz="1300" dirty="0">
              <a:solidFill>
                <a:srgbClr val="000000">
                  <a:lumMod val="65000"/>
                  <a:lumOff val="35000"/>
                </a:srgbClr>
              </a:solidFill>
              <a:latin typeface="Calibri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City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1" name="Rounded Rectangle 1">
            <a:extLst>
              <a:ext uri="{FF2B5EF4-FFF2-40B4-BE49-F238E27FC236}">
                <a16:creationId xmlns:a16="http://schemas.microsoft.com/office/drawing/2014/main" id="{81295E84-EFCA-4962-9B55-DCA0E0576B3B}"/>
              </a:ext>
            </a:extLst>
          </p:cNvPr>
          <p:cNvSpPr/>
          <p:nvPr/>
        </p:nvSpPr>
        <p:spPr>
          <a:xfrm>
            <a:off x="3424700" y="1821683"/>
            <a:ext cx="2745517" cy="583465"/>
          </a:xfrm>
          <a:prstGeom prst="round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Sales Data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2" name="Rounded Rectangle 20">
            <a:extLst>
              <a:ext uri="{FF2B5EF4-FFF2-40B4-BE49-F238E27FC236}">
                <a16:creationId xmlns:a16="http://schemas.microsoft.com/office/drawing/2014/main" id="{90076C86-6336-4364-A2E2-CE7FAFCE4903}"/>
              </a:ext>
            </a:extLst>
          </p:cNvPr>
          <p:cNvSpPr/>
          <p:nvPr/>
        </p:nvSpPr>
        <p:spPr>
          <a:xfrm>
            <a:off x="6542536" y="1821683"/>
            <a:ext cx="2199086" cy="583465"/>
          </a:xfrm>
          <a:prstGeom prst="round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Store Opening data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B4DEF4-FF3B-49C8-BFB1-07BD8F8102E6}"/>
              </a:ext>
            </a:extLst>
          </p:cNvPr>
          <p:cNvSpPr/>
          <p:nvPr/>
        </p:nvSpPr>
        <p:spPr>
          <a:xfrm>
            <a:off x="6390918" y="4392926"/>
            <a:ext cx="2588490" cy="202374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330C6-04E9-428C-80F4-2D872EA0A99D}"/>
              </a:ext>
            </a:extLst>
          </p:cNvPr>
          <p:cNvSpPr txBox="1"/>
          <p:nvPr/>
        </p:nvSpPr>
        <p:spPr>
          <a:xfrm>
            <a:off x="6469298" y="4713522"/>
            <a:ext cx="2348211" cy="111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Store ID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Store Type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Size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" name="Rounded Rectangle 22">
            <a:extLst>
              <a:ext uri="{FF2B5EF4-FFF2-40B4-BE49-F238E27FC236}">
                <a16:creationId xmlns:a16="http://schemas.microsoft.com/office/drawing/2014/main" id="{E7117F15-26ED-4DE3-AE54-4D726F48C89B}"/>
              </a:ext>
            </a:extLst>
          </p:cNvPr>
          <p:cNvSpPr/>
          <p:nvPr/>
        </p:nvSpPr>
        <p:spPr>
          <a:xfrm>
            <a:off x="6613563" y="4171285"/>
            <a:ext cx="2199086" cy="583465"/>
          </a:xfrm>
          <a:prstGeom prst="round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Store Data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3727C2-E630-4C52-B585-305D5F3B8D91}"/>
              </a:ext>
            </a:extLst>
          </p:cNvPr>
          <p:cNvSpPr txBox="1"/>
          <p:nvPr/>
        </p:nvSpPr>
        <p:spPr>
          <a:xfrm>
            <a:off x="634572" y="782218"/>
            <a:ext cx="5584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0000">
                    <a:lumMod val="75000"/>
                    <a:lumOff val="25000"/>
                  </a:srgbClr>
                </a:solidFill>
                <a:latin typeface="Gilroy ExtraBold"/>
              </a:rPr>
              <a:t>DATASET INTRO</a:t>
            </a: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66138B1-9D86-4388-8ACF-AE4BAD0E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">
            <a:extLst>
              <a:ext uri="{FF2B5EF4-FFF2-40B4-BE49-F238E27FC236}">
                <a16:creationId xmlns:a16="http://schemas.microsoft.com/office/drawing/2014/main" id="{A9B7B208-C535-41B3-B1DB-BA334CF38A84}"/>
              </a:ext>
            </a:extLst>
          </p:cNvPr>
          <p:cNvSpPr/>
          <p:nvPr/>
        </p:nvSpPr>
        <p:spPr>
          <a:xfrm>
            <a:off x="168605" y="2712386"/>
            <a:ext cx="2745517" cy="1614624"/>
          </a:xfrm>
          <a:prstGeom prst="round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Gilroy ExtraBold"/>
              </a:rPr>
              <a:t>Rows : 6436</a:t>
            </a:r>
            <a:endParaRPr lang="en-US">
              <a:solidFill>
                <a:schemeClr val="bg1"/>
              </a:solidFill>
              <a:latin typeface="Gilroy Extra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Columns: 9</a:t>
            </a: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E62261-864E-471F-8837-AD8212D178C9}"/>
              </a:ext>
            </a:extLst>
          </p:cNvPr>
          <p:cNvSpPr/>
          <p:nvPr/>
        </p:nvSpPr>
        <p:spPr>
          <a:xfrm>
            <a:off x="9313345" y="3131022"/>
            <a:ext cx="2507807" cy="226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953D6-C18E-4003-A820-DC891947CBE8}"/>
              </a:ext>
            </a:extLst>
          </p:cNvPr>
          <p:cNvSpPr txBox="1"/>
          <p:nvPr/>
        </p:nvSpPr>
        <p:spPr>
          <a:xfrm>
            <a:off x="9391725" y="3461102"/>
            <a:ext cx="2348211" cy="2151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Markdown 1  </a:t>
            </a:r>
          </a:p>
          <a:p>
            <a:pPr marL="285750" indent="-285750">
              <a:lnSpc>
                <a:spcPct val="130000"/>
              </a:lnSpc>
              <a:buClr>
                <a:srgbClr val="ED3237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Markdown 2</a:t>
            </a:r>
          </a:p>
          <a:p>
            <a:pPr marL="285750" indent="-285750">
              <a:lnSpc>
                <a:spcPct val="130000"/>
              </a:lnSpc>
              <a:buClr>
                <a:srgbClr val="ED3237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Markdown 3 </a:t>
            </a:r>
          </a:p>
          <a:p>
            <a:pPr marL="285750" indent="-285750">
              <a:lnSpc>
                <a:spcPct val="130000"/>
              </a:lnSpc>
              <a:buClr>
                <a:srgbClr val="ED3237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Markdown 4 </a:t>
            </a:r>
          </a:p>
          <a:p>
            <a:pPr marL="285750" indent="-285750">
              <a:lnSpc>
                <a:spcPct val="130000"/>
              </a:lnSpc>
              <a:buClr>
                <a:srgbClr val="ED3237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Markdown 5 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Store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/>
              </a:rPr>
              <a:t>Date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4" name="Rounded Rectangle 22">
            <a:extLst>
              <a:ext uri="{FF2B5EF4-FFF2-40B4-BE49-F238E27FC236}">
                <a16:creationId xmlns:a16="http://schemas.microsoft.com/office/drawing/2014/main" id="{DA35A29E-67D3-4DFA-95B2-CE83D3D6823D}"/>
              </a:ext>
            </a:extLst>
          </p:cNvPr>
          <p:cNvSpPr/>
          <p:nvPr/>
        </p:nvSpPr>
        <p:spPr>
          <a:xfrm>
            <a:off x="9464963" y="2802375"/>
            <a:ext cx="2199086" cy="583465"/>
          </a:xfrm>
          <a:prstGeom prst="roundRect">
            <a:avLst/>
          </a:prstGeom>
          <a:solidFill>
            <a:srgbClr val="FF9900"/>
          </a:solidFill>
          <a:ln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Features</a:t>
            </a:r>
            <a:endParaRPr kumimoji="0" lang="en-NG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36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9FE252A-78C5-4FE2-9F5B-64B895AD0AEF}"/>
              </a:ext>
            </a:extLst>
          </p:cNvPr>
          <p:cNvSpPr/>
          <p:nvPr/>
        </p:nvSpPr>
        <p:spPr>
          <a:xfrm rot="10800000">
            <a:off x="5353055" y="23982"/>
            <a:ext cx="6838945" cy="6834017"/>
          </a:xfrm>
          <a:custGeom>
            <a:avLst/>
            <a:gdLst>
              <a:gd name="connsiteX0" fmla="*/ 0 w 5642866"/>
              <a:gd name="connsiteY0" fmla="*/ 0 h 5638800"/>
              <a:gd name="connsiteX1" fmla="*/ 5642866 w 5642866"/>
              <a:gd name="connsiteY1" fmla="*/ 0 h 5638800"/>
              <a:gd name="connsiteX2" fmla="*/ 4066 w 5642866"/>
              <a:gd name="connsiteY2" fmla="*/ 5638800 h 5638800"/>
              <a:gd name="connsiteX3" fmla="*/ 0 w 5642866"/>
              <a:gd name="connsiteY3" fmla="*/ 5638697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2866" h="5638800">
                <a:moveTo>
                  <a:pt x="0" y="0"/>
                </a:moveTo>
                <a:lnTo>
                  <a:pt x="5642866" y="0"/>
                </a:lnTo>
                <a:cubicBezTo>
                  <a:pt x="5642866" y="3114223"/>
                  <a:pt x="3118289" y="5638800"/>
                  <a:pt x="4066" y="5638800"/>
                </a:cubicBezTo>
                <a:lnTo>
                  <a:pt x="0" y="56386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215B79-337E-4815-BA15-5F0BA3192852}"/>
              </a:ext>
            </a:extLst>
          </p:cNvPr>
          <p:cNvGrpSpPr/>
          <p:nvPr/>
        </p:nvGrpSpPr>
        <p:grpSpPr>
          <a:xfrm>
            <a:off x="4619913" y="2704301"/>
            <a:ext cx="3022444" cy="3056554"/>
            <a:chOff x="4234317" y="1879600"/>
            <a:chExt cx="3793883" cy="3836698"/>
          </a:xfrm>
        </p:grpSpPr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5D932AEF-40B9-4314-BF47-D8F26DD96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348" y="3100103"/>
              <a:ext cx="954335" cy="727850"/>
            </a:xfrm>
            <a:custGeom>
              <a:avLst/>
              <a:gdLst>
                <a:gd name="T0" fmla="*/ 0 w 971"/>
                <a:gd name="T1" fmla="*/ 74 h 741"/>
                <a:gd name="T2" fmla="*/ 653 w 971"/>
                <a:gd name="T3" fmla="*/ 0 h 741"/>
                <a:gd name="T4" fmla="*/ 971 w 971"/>
                <a:gd name="T5" fmla="*/ 384 h 741"/>
                <a:gd name="T6" fmla="*/ 403 w 971"/>
                <a:gd name="T7" fmla="*/ 741 h 741"/>
                <a:gd name="T8" fmla="*/ 133 w 971"/>
                <a:gd name="T9" fmla="*/ 566 h 741"/>
                <a:gd name="T10" fmla="*/ 0 w 971"/>
                <a:gd name="T11" fmla="*/ 74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1" h="741">
                  <a:moveTo>
                    <a:pt x="0" y="74"/>
                  </a:moveTo>
                  <a:lnTo>
                    <a:pt x="653" y="0"/>
                  </a:lnTo>
                  <a:lnTo>
                    <a:pt x="971" y="384"/>
                  </a:lnTo>
                  <a:lnTo>
                    <a:pt x="403" y="741"/>
                  </a:lnTo>
                  <a:lnTo>
                    <a:pt x="133" y="566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ADBD514C-1CF5-49D1-9708-322B42A1B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934" y="3154305"/>
              <a:ext cx="583636" cy="386186"/>
            </a:xfrm>
            <a:custGeom>
              <a:avLst/>
              <a:gdLst>
                <a:gd name="T0" fmla="*/ 36 w 594"/>
                <a:gd name="T1" fmla="*/ 393 h 393"/>
                <a:gd name="T2" fmla="*/ 594 w 594"/>
                <a:gd name="T3" fmla="*/ 331 h 393"/>
                <a:gd name="T4" fmla="*/ 407 w 594"/>
                <a:gd name="T5" fmla="*/ 80 h 393"/>
                <a:gd name="T6" fmla="*/ 152 w 594"/>
                <a:gd name="T7" fmla="*/ 0 h 393"/>
                <a:gd name="T8" fmla="*/ 0 w 594"/>
                <a:gd name="T9" fmla="*/ 42 h 393"/>
                <a:gd name="T10" fmla="*/ 0 w 594"/>
                <a:gd name="T11" fmla="*/ 246 h 393"/>
                <a:gd name="T12" fmla="*/ 36 w 594"/>
                <a:gd name="T13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93">
                  <a:moveTo>
                    <a:pt x="36" y="393"/>
                  </a:moveTo>
                  <a:lnTo>
                    <a:pt x="594" y="331"/>
                  </a:lnTo>
                  <a:lnTo>
                    <a:pt x="407" y="80"/>
                  </a:lnTo>
                  <a:lnTo>
                    <a:pt x="152" y="0"/>
                  </a:lnTo>
                  <a:lnTo>
                    <a:pt x="0" y="42"/>
                  </a:lnTo>
                  <a:lnTo>
                    <a:pt x="0" y="246"/>
                  </a:lnTo>
                  <a:lnTo>
                    <a:pt x="36" y="39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Freeform 50">
              <a:extLst>
                <a:ext uri="{FF2B5EF4-FFF2-40B4-BE49-F238E27FC236}">
                  <a16:creationId xmlns:a16="http://schemas.microsoft.com/office/drawing/2014/main" id="{9BC41B5B-6670-432B-959E-FE73DE29B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164" y="3915063"/>
              <a:ext cx="522658" cy="814959"/>
            </a:xfrm>
            <a:custGeom>
              <a:avLst/>
              <a:gdLst>
                <a:gd name="T0" fmla="*/ 55 w 225"/>
                <a:gd name="T1" fmla="*/ 351 h 351"/>
                <a:gd name="T2" fmla="*/ 210 w 225"/>
                <a:gd name="T3" fmla="*/ 304 h 351"/>
                <a:gd name="T4" fmla="*/ 225 w 225"/>
                <a:gd name="T5" fmla="*/ 70 h 351"/>
                <a:gd name="T6" fmla="*/ 163 w 225"/>
                <a:gd name="T7" fmla="*/ 0 h 351"/>
                <a:gd name="T8" fmla="*/ 36 w 225"/>
                <a:gd name="T9" fmla="*/ 84 h 351"/>
                <a:gd name="T10" fmla="*/ 0 w 225"/>
                <a:gd name="T11" fmla="*/ 200 h 351"/>
                <a:gd name="T12" fmla="*/ 55 w 225"/>
                <a:gd name="T13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51">
                  <a:moveTo>
                    <a:pt x="55" y="351"/>
                  </a:moveTo>
                  <a:cubicBezTo>
                    <a:pt x="210" y="304"/>
                    <a:pt x="210" y="304"/>
                    <a:pt x="210" y="304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8" y="82"/>
                    <a:pt x="36" y="84"/>
                  </a:cubicBezTo>
                  <a:cubicBezTo>
                    <a:pt x="35" y="85"/>
                    <a:pt x="0" y="200"/>
                    <a:pt x="0" y="200"/>
                  </a:cubicBezTo>
                  <a:lnTo>
                    <a:pt x="55" y="35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BA9D0A78-663E-4456-90B3-EE88F0616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370" y="4212204"/>
              <a:ext cx="760758" cy="555566"/>
            </a:xfrm>
            <a:custGeom>
              <a:avLst/>
              <a:gdLst>
                <a:gd name="T0" fmla="*/ 6 w 327"/>
                <a:gd name="T1" fmla="*/ 23 h 239"/>
                <a:gd name="T2" fmla="*/ 327 w 327"/>
                <a:gd name="T3" fmla="*/ 0 h 239"/>
                <a:gd name="T4" fmla="*/ 249 w 327"/>
                <a:gd name="T5" fmla="*/ 160 h 239"/>
                <a:gd name="T6" fmla="*/ 108 w 327"/>
                <a:gd name="T7" fmla="*/ 239 h 239"/>
                <a:gd name="T8" fmla="*/ 1 w 327"/>
                <a:gd name="T9" fmla="*/ 152 h 239"/>
                <a:gd name="T10" fmla="*/ 6 w 327"/>
                <a:gd name="T11" fmla="*/ 2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239">
                  <a:moveTo>
                    <a:pt x="6" y="23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49" y="160"/>
                    <a:pt x="113" y="239"/>
                    <a:pt x="108" y="239"/>
                  </a:cubicBezTo>
                  <a:cubicBezTo>
                    <a:pt x="103" y="238"/>
                    <a:pt x="3" y="152"/>
                    <a:pt x="1" y="152"/>
                  </a:cubicBezTo>
                  <a:cubicBezTo>
                    <a:pt x="0" y="151"/>
                    <a:pt x="6" y="23"/>
                    <a:pt x="6" y="2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C4D7BEF8-35D2-4855-A1F2-8F0A2B8F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034" y="3340139"/>
              <a:ext cx="580732" cy="1016279"/>
            </a:xfrm>
            <a:custGeom>
              <a:avLst/>
              <a:gdLst>
                <a:gd name="T0" fmla="*/ 94 w 591"/>
                <a:gd name="T1" fmla="*/ 1034 h 1034"/>
                <a:gd name="T2" fmla="*/ 579 w 591"/>
                <a:gd name="T3" fmla="*/ 968 h 1034"/>
                <a:gd name="T4" fmla="*/ 591 w 591"/>
                <a:gd name="T5" fmla="*/ 497 h 1034"/>
                <a:gd name="T6" fmla="*/ 402 w 591"/>
                <a:gd name="T7" fmla="*/ 24 h 1034"/>
                <a:gd name="T8" fmla="*/ 321 w 591"/>
                <a:gd name="T9" fmla="*/ 0 h 1034"/>
                <a:gd name="T10" fmla="*/ 0 w 591"/>
                <a:gd name="T11" fmla="*/ 19 h 1034"/>
                <a:gd name="T12" fmla="*/ 94 w 591"/>
                <a:gd name="T13" fmla="*/ 1034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1034">
                  <a:moveTo>
                    <a:pt x="94" y="1034"/>
                  </a:moveTo>
                  <a:lnTo>
                    <a:pt x="579" y="968"/>
                  </a:lnTo>
                  <a:lnTo>
                    <a:pt x="591" y="497"/>
                  </a:lnTo>
                  <a:lnTo>
                    <a:pt x="402" y="24"/>
                  </a:lnTo>
                  <a:lnTo>
                    <a:pt x="321" y="0"/>
                  </a:lnTo>
                  <a:lnTo>
                    <a:pt x="0" y="19"/>
                  </a:lnTo>
                  <a:lnTo>
                    <a:pt x="94" y="10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74E985DD-0E03-4144-A591-DA42AAC46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058" y="1896054"/>
              <a:ext cx="686231" cy="693006"/>
            </a:xfrm>
            <a:custGeom>
              <a:avLst/>
              <a:gdLst>
                <a:gd name="T0" fmla="*/ 168 w 698"/>
                <a:gd name="T1" fmla="*/ 0 h 705"/>
                <a:gd name="T2" fmla="*/ 0 w 698"/>
                <a:gd name="T3" fmla="*/ 485 h 705"/>
                <a:gd name="T4" fmla="*/ 457 w 698"/>
                <a:gd name="T5" fmla="*/ 705 h 705"/>
                <a:gd name="T6" fmla="*/ 698 w 698"/>
                <a:gd name="T7" fmla="*/ 606 h 705"/>
                <a:gd name="T8" fmla="*/ 660 w 698"/>
                <a:gd name="T9" fmla="*/ 352 h 705"/>
                <a:gd name="T10" fmla="*/ 168 w 698"/>
                <a:gd name="T1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8" h="705">
                  <a:moveTo>
                    <a:pt x="168" y="0"/>
                  </a:moveTo>
                  <a:lnTo>
                    <a:pt x="0" y="485"/>
                  </a:lnTo>
                  <a:lnTo>
                    <a:pt x="457" y="705"/>
                  </a:lnTo>
                  <a:lnTo>
                    <a:pt x="698" y="606"/>
                  </a:lnTo>
                  <a:lnTo>
                    <a:pt x="660" y="35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CD7F4B52-22A4-4FE9-8A7B-B1759F69D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293" y="2385804"/>
              <a:ext cx="509108" cy="679456"/>
            </a:xfrm>
            <a:custGeom>
              <a:avLst/>
              <a:gdLst>
                <a:gd name="T0" fmla="*/ 518 w 518"/>
                <a:gd name="T1" fmla="*/ 71 h 691"/>
                <a:gd name="T2" fmla="*/ 303 w 518"/>
                <a:gd name="T3" fmla="*/ 691 h 691"/>
                <a:gd name="T4" fmla="*/ 45 w 518"/>
                <a:gd name="T5" fmla="*/ 407 h 691"/>
                <a:gd name="T6" fmla="*/ 0 w 518"/>
                <a:gd name="T7" fmla="*/ 94 h 691"/>
                <a:gd name="T8" fmla="*/ 166 w 518"/>
                <a:gd name="T9" fmla="*/ 0 h 691"/>
                <a:gd name="T10" fmla="*/ 518 w 518"/>
                <a:gd name="T11" fmla="*/ 7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691">
                  <a:moveTo>
                    <a:pt x="518" y="71"/>
                  </a:moveTo>
                  <a:lnTo>
                    <a:pt x="303" y="691"/>
                  </a:lnTo>
                  <a:lnTo>
                    <a:pt x="45" y="407"/>
                  </a:lnTo>
                  <a:lnTo>
                    <a:pt x="0" y="94"/>
                  </a:lnTo>
                  <a:lnTo>
                    <a:pt x="166" y="0"/>
                  </a:lnTo>
                  <a:lnTo>
                    <a:pt x="518" y="7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5" name="Freeform 55">
              <a:extLst>
                <a:ext uri="{FF2B5EF4-FFF2-40B4-BE49-F238E27FC236}">
                  <a16:creationId xmlns:a16="http://schemas.microsoft.com/office/drawing/2014/main" id="{D3FCC554-94C0-4368-9C9E-B5CE3DE5A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7977" y="2408065"/>
              <a:ext cx="868193" cy="576860"/>
            </a:xfrm>
            <a:custGeom>
              <a:avLst/>
              <a:gdLst>
                <a:gd name="T0" fmla="*/ 883 w 883"/>
                <a:gd name="T1" fmla="*/ 78 h 587"/>
                <a:gd name="T2" fmla="*/ 665 w 883"/>
                <a:gd name="T3" fmla="*/ 587 h 587"/>
                <a:gd name="T4" fmla="*/ 137 w 883"/>
                <a:gd name="T5" fmla="*/ 411 h 587"/>
                <a:gd name="T6" fmla="*/ 0 w 883"/>
                <a:gd name="T7" fmla="*/ 142 h 587"/>
                <a:gd name="T8" fmla="*/ 279 w 883"/>
                <a:gd name="T9" fmla="*/ 0 h 587"/>
                <a:gd name="T10" fmla="*/ 883 w 883"/>
                <a:gd name="T11" fmla="*/ 7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3" h="587">
                  <a:moveTo>
                    <a:pt x="883" y="78"/>
                  </a:moveTo>
                  <a:lnTo>
                    <a:pt x="665" y="587"/>
                  </a:lnTo>
                  <a:lnTo>
                    <a:pt x="137" y="411"/>
                  </a:lnTo>
                  <a:lnTo>
                    <a:pt x="0" y="142"/>
                  </a:lnTo>
                  <a:lnTo>
                    <a:pt x="279" y="0"/>
                  </a:lnTo>
                  <a:lnTo>
                    <a:pt x="883" y="7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87A06B4C-E958-405C-BC12-616BF085D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344" y="2735211"/>
              <a:ext cx="518787" cy="587506"/>
            </a:xfrm>
            <a:custGeom>
              <a:avLst/>
              <a:gdLst>
                <a:gd name="T0" fmla="*/ 83 w 223"/>
                <a:gd name="T1" fmla="*/ 0 h 253"/>
                <a:gd name="T2" fmla="*/ 0 w 223"/>
                <a:gd name="T3" fmla="*/ 241 h 253"/>
                <a:gd name="T4" fmla="*/ 118 w 223"/>
                <a:gd name="T5" fmla="*/ 253 h 253"/>
                <a:gd name="T6" fmla="*/ 223 w 223"/>
                <a:gd name="T7" fmla="*/ 193 h 253"/>
                <a:gd name="T8" fmla="*/ 203 w 223"/>
                <a:gd name="T9" fmla="*/ 75 h 253"/>
                <a:gd name="T10" fmla="*/ 83 w 223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53">
                  <a:moveTo>
                    <a:pt x="83" y="0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223" y="198"/>
                    <a:pt x="223" y="193"/>
                  </a:cubicBezTo>
                  <a:cubicBezTo>
                    <a:pt x="223" y="188"/>
                    <a:pt x="203" y="75"/>
                    <a:pt x="203" y="7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7" name="Freeform 57">
              <a:extLst>
                <a:ext uri="{FF2B5EF4-FFF2-40B4-BE49-F238E27FC236}">
                  <a16:creationId xmlns:a16="http://schemas.microsoft.com/office/drawing/2014/main" id="{AF0197BA-4F95-422B-8D08-F033E01D2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810" y="2434198"/>
              <a:ext cx="1049188" cy="762694"/>
            </a:xfrm>
            <a:custGeom>
              <a:avLst/>
              <a:gdLst>
                <a:gd name="T0" fmla="*/ 451 w 451"/>
                <a:gd name="T1" fmla="*/ 138 h 328"/>
                <a:gd name="T2" fmla="*/ 400 w 451"/>
                <a:gd name="T3" fmla="*/ 327 h 328"/>
                <a:gd name="T4" fmla="*/ 22 w 451"/>
                <a:gd name="T5" fmla="*/ 247 h 328"/>
                <a:gd name="T6" fmla="*/ 0 w 451"/>
                <a:gd name="T7" fmla="*/ 169 h 328"/>
                <a:gd name="T8" fmla="*/ 42 w 451"/>
                <a:gd name="T9" fmla="*/ 0 h 328"/>
                <a:gd name="T10" fmla="*/ 451 w 451"/>
                <a:gd name="T11" fmla="*/ 1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1" h="328">
                  <a:moveTo>
                    <a:pt x="451" y="138"/>
                  </a:moveTo>
                  <a:cubicBezTo>
                    <a:pt x="451" y="138"/>
                    <a:pt x="395" y="328"/>
                    <a:pt x="400" y="327"/>
                  </a:cubicBezTo>
                  <a:cubicBezTo>
                    <a:pt x="405" y="326"/>
                    <a:pt x="22" y="247"/>
                    <a:pt x="22" y="247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51" y="1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" name="Freeform 58">
              <a:extLst>
                <a:ext uri="{FF2B5EF4-FFF2-40B4-BE49-F238E27FC236}">
                  <a16:creationId xmlns:a16="http://schemas.microsoft.com/office/drawing/2014/main" id="{726F55C9-07D0-4B71-9B19-0614ECFB1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800" y="4854880"/>
              <a:ext cx="935946" cy="861418"/>
            </a:xfrm>
            <a:custGeom>
              <a:avLst/>
              <a:gdLst>
                <a:gd name="T0" fmla="*/ 473 w 953"/>
                <a:gd name="T1" fmla="*/ 876 h 876"/>
                <a:gd name="T2" fmla="*/ 0 w 953"/>
                <a:gd name="T3" fmla="*/ 261 h 876"/>
                <a:gd name="T4" fmla="*/ 236 w 953"/>
                <a:gd name="T5" fmla="*/ 0 h 876"/>
                <a:gd name="T6" fmla="*/ 953 w 953"/>
                <a:gd name="T7" fmla="*/ 0 h 876"/>
                <a:gd name="T8" fmla="*/ 773 w 953"/>
                <a:gd name="T9" fmla="*/ 348 h 876"/>
                <a:gd name="T10" fmla="*/ 473 w 953"/>
                <a:gd name="T11" fmla="*/ 87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3" h="876">
                  <a:moveTo>
                    <a:pt x="473" y="876"/>
                  </a:moveTo>
                  <a:lnTo>
                    <a:pt x="0" y="261"/>
                  </a:lnTo>
                  <a:lnTo>
                    <a:pt x="236" y="0"/>
                  </a:lnTo>
                  <a:lnTo>
                    <a:pt x="953" y="0"/>
                  </a:lnTo>
                  <a:lnTo>
                    <a:pt x="773" y="348"/>
                  </a:lnTo>
                  <a:lnTo>
                    <a:pt x="473" y="8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9" name="Freeform 59">
              <a:extLst>
                <a:ext uri="{FF2B5EF4-FFF2-40B4-BE49-F238E27FC236}">
                  <a16:creationId xmlns:a16="http://schemas.microsoft.com/office/drawing/2014/main" id="{96830745-C7D4-472D-95C3-6537D7034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430" y="4200590"/>
              <a:ext cx="794634" cy="906908"/>
            </a:xfrm>
            <a:custGeom>
              <a:avLst/>
              <a:gdLst>
                <a:gd name="T0" fmla="*/ 342 w 342"/>
                <a:gd name="T1" fmla="*/ 309 h 390"/>
                <a:gd name="T2" fmla="*/ 112 w 342"/>
                <a:gd name="T3" fmla="*/ 0 h 390"/>
                <a:gd name="T4" fmla="*/ 2 w 342"/>
                <a:gd name="T5" fmla="*/ 198 h 390"/>
                <a:gd name="T6" fmla="*/ 102 w 342"/>
                <a:gd name="T7" fmla="*/ 340 h 390"/>
                <a:gd name="T8" fmla="*/ 252 w 342"/>
                <a:gd name="T9" fmla="*/ 390 h 390"/>
                <a:gd name="T10" fmla="*/ 342 w 342"/>
                <a:gd name="T11" fmla="*/ 30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90">
                  <a:moveTo>
                    <a:pt x="342" y="309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0" y="185"/>
                    <a:pt x="2" y="198"/>
                  </a:cubicBezTo>
                  <a:cubicBezTo>
                    <a:pt x="4" y="211"/>
                    <a:pt x="102" y="340"/>
                    <a:pt x="102" y="340"/>
                  </a:cubicBezTo>
                  <a:cubicBezTo>
                    <a:pt x="252" y="390"/>
                    <a:pt x="252" y="390"/>
                    <a:pt x="252" y="390"/>
                  </a:cubicBezTo>
                  <a:lnTo>
                    <a:pt x="342" y="3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0" name="Freeform 60">
              <a:extLst>
                <a:ext uri="{FF2B5EF4-FFF2-40B4-BE49-F238E27FC236}">
                  <a16:creationId xmlns:a16="http://schemas.microsoft.com/office/drawing/2014/main" id="{6B62C112-FA7E-4D41-9D5A-9BF3E7FBE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761" y="4109608"/>
              <a:ext cx="1125652" cy="711396"/>
            </a:xfrm>
            <a:custGeom>
              <a:avLst/>
              <a:gdLst>
                <a:gd name="T0" fmla="*/ 1145 w 1145"/>
                <a:gd name="T1" fmla="*/ 648 h 724"/>
                <a:gd name="T2" fmla="*/ 722 w 1145"/>
                <a:gd name="T3" fmla="*/ 0 h 724"/>
                <a:gd name="T4" fmla="*/ 0 w 1145"/>
                <a:gd name="T5" fmla="*/ 35 h 724"/>
                <a:gd name="T6" fmla="*/ 532 w 1145"/>
                <a:gd name="T7" fmla="*/ 724 h 724"/>
                <a:gd name="T8" fmla="*/ 1145 w 1145"/>
                <a:gd name="T9" fmla="*/ 648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5" h="724">
                  <a:moveTo>
                    <a:pt x="1145" y="648"/>
                  </a:moveTo>
                  <a:lnTo>
                    <a:pt x="722" y="0"/>
                  </a:lnTo>
                  <a:lnTo>
                    <a:pt x="0" y="35"/>
                  </a:lnTo>
                  <a:lnTo>
                    <a:pt x="532" y="724"/>
                  </a:lnTo>
                  <a:lnTo>
                    <a:pt x="1145" y="64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1" name="Freeform 61">
              <a:extLst>
                <a:ext uri="{FF2B5EF4-FFF2-40B4-BE49-F238E27FC236}">
                  <a16:creationId xmlns:a16="http://schemas.microsoft.com/office/drawing/2014/main" id="{0F7F9670-7C7A-4503-873F-E7E40F3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123" y="3827953"/>
              <a:ext cx="847868" cy="646548"/>
            </a:xfrm>
            <a:custGeom>
              <a:avLst/>
              <a:gdLst>
                <a:gd name="T0" fmla="*/ 177 w 364"/>
                <a:gd name="T1" fmla="*/ 278 h 278"/>
                <a:gd name="T2" fmla="*/ 0 w 364"/>
                <a:gd name="T3" fmla="*/ 22 h 278"/>
                <a:gd name="T4" fmla="*/ 163 w 364"/>
                <a:gd name="T5" fmla="*/ 0 h 278"/>
                <a:gd name="T6" fmla="*/ 344 w 364"/>
                <a:gd name="T7" fmla="*/ 71 h 278"/>
                <a:gd name="T8" fmla="*/ 357 w 364"/>
                <a:gd name="T9" fmla="*/ 198 h 278"/>
                <a:gd name="T10" fmla="*/ 177 w 364"/>
                <a:gd name="T11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278">
                  <a:moveTo>
                    <a:pt x="177" y="278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42" y="60"/>
                    <a:pt x="344" y="71"/>
                  </a:cubicBezTo>
                  <a:cubicBezTo>
                    <a:pt x="345" y="82"/>
                    <a:pt x="364" y="190"/>
                    <a:pt x="357" y="198"/>
                  </a:cubicBezTo>
                  <a:cubicBezTo>
                    <a:pt x="349" y="205"/>
                    <a:pt x="177" y="278"/>
                    <a:pt x="177" y="278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2" name="Freeform 62">
              <a:extLst>
                <a:ext uri="{FF2B5EF4-FFF2-40B4-BE49-F238E27FC236}">
                  <a16:creationId xmlns:a16="http://schemas.microsoft.com/office/drawing/2014/main" id="{D3307A13-F686-4696-9001-D3D43A414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227" y="4008948"/>
              <a:ext cx="1116940" cy="1049188"/>
            </a:xfrm>
            <a:custGeom>
              <a:avLst/>
              <a:gdLst>
                <a:gd name="T0" fmla="*/ 480 w 480"/>
                <a:gd name="T1" fmla="*/ 205 h 451"/>
                <a:gd name="T2" fmla="*/ 334 w 480"/>
                <a:gd name="T3" fmla="*/ 0 h 451"/>
                <a:gd name="T4" fmla="*/ 143 w 480"/>
                <a:gd name="T5" fmla="*/ 47 h 451"/>
                <a:gd name="T6" fmla="*/ 0 w 480"/>
                <a:gd name="T7" fmla="*/ 235 h 451"/>
                <a:gd name="T8" fmla="*/ 122 w 480"/>
                <a:gd name="T9" fmla="*/ 451 h 451"/>
                <a:gd name="T10" fmla="*/ 480 w 480"/>
                <a:gd name="T11" fmla="*/ 20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51">
                  <a:moveTo>
                    <a:pt x="480" y="205"/>
                  </a:moveTo>
                  <a:cubicBezTo>
                    <a:pt x="334" y="0"/>
                    <a:pt x="334" y="0"/>
                    <a:pt x="334" y="0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7"/>
                    <a:pt x="0" y="226"/>
                    <a:pt x="0" y="235"/>
                  </a:cubicBezTo>
                  <a:cubicBezTo>
                    <a:pt x="0" y="245"/>
                    <a:pt x="122" y="451"/>
                    <a:pt x="122" y="451"/>
                  </a:cubicBezTo>
                  <a:lnTo>
                    <a:pt x="480" y="20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3" name="Freeform 63">
              <a:extLst>
                <a:ext uri="{FF2B5EF4-FFF2-40B4-BE49-F238E27FC236}">
                  <a16:creationId xmlns:a16="http://schemas.microsoft.com/office/drawing/2014/main" id="{981D92F2-056C-44BE-B308-B31B2428E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0898" y="2102213"/>
              <a:ext cx="1395691" cy="3502777"/>
            </a:xfrm>
            <a:custGeom>
              <a:avLst/>
              <a:gdLst>
                <a:gd name="T0" fmla="*/ 121 w 600"/>
                <a:gd name="T1" fmla="*/ 0 h 1506"/>
                <a:gd name="T2" fmla="*/ 0 w 600"/>
                <a:gd name="T3" fmla="*/ 438 h 1506"/>
                <a:gd name="T4" fmla="*/ 118 w 600"/>
                <a:gd name="T5" fmla="*/ 618 h 1506"/>
                <a:gd name="T6" fmla="*/ 119 w 600"/>
                <a:gd name="T7" fmla="*/ 615 h 1506"/>
                <a:gd name="T8" fmla="*/ 120 w 600"/>
                <a:gd name="T9" fmla="*/ 612 h 1506"/>
                <a:gd name="T10" fmla="*/ 121 w 600"/>
                <a:gd name="T11" fmla="*/ 610 h 1506"/>
                <a:gd name="T12" fmla="*/ 121 w 600"/>
                <a:gd name="T13" fmla="*/ 607 h 1506"/>
                <a:gd name="T14" fmla="*/ 151 w 600"/>
                <a:gd name="T15" fmla="*/ 544 h 1506"/>
                <a:gd name="T16" fmla="*/ 190 w 600"/>
                <a:gd name="T17" fmla="*/ 514 h 1506"/>
                <a:gd name="T18" fmla="*/ 235 w 600"/>
                <a:gd name="T19" fmla="*/ 519 h 1506"/>
                <a:gd name="T20" fmla="*/ 280 w 600"/>
                <a:gd name="T21" fmla="*/ 561 h 1506"/>
                <a:gd name="T22" fmla="*/ 316 w 600"/>
                <a:gd name="T23" fmla="*/ 636 h 1506"/>
                <a:gd name="T24" fmla="*/ 336 w 600"/>
                <a:gd name="T25" fmla="*/ 728 h 1506"/>
                <a:gd name="T26" fmla="*/ 339 w 600"/>
                <a:gd name="T27" fmla="*/ 824 h 1506"/>
                <a:gd name="T28" fmla="*/ 322 w 600"/>
                <a:gd name="T29" fmla="*/ 912 h 1506"/>
                <a:gd name="T30" fmla="*/ 290 w 600"/>
                <a:gd name="T31" fmla="*/ 973 h 1506"/>
                <a:gd name="T32" fmla="*/ 249 w 600"/>
                <a:gd name="T33" fmla="*/ 998 h 1506"/>
                <a:gd name="T34" fmla="*/ 204 w 600"/>
                <a:gd name="T35" fmla="*/ 987 h 1506"/>
                <a:gd name="T36" fmla="*/ 162 w 600"/>
                <a:gd name="T37" fmla="*/ 942 h 1506"/>
                <a:gd name="T38" fmla="*/ 160 w 600"/>
                <a:gd name="T39" fmla="*/ 939 h 1506"/>
                <a:gd name="T40" fmla="*/ 158 w 600"/>
                <a:gd name="T41" fmla="*/ 936 h 1506"/>
                <a:gd name="T42" fmla="*/ 157 w 600"/>
                <a:gd name="T43" fmla="*/ 933 h 1506"/>
                <a:gd name="T44" fmla="*/ 155 w 600"/>
                <a:gd name="T45" fmla="*/ 930 h 1506"/>
                <a:gd name="T46" fmla="*/ 88 w 600"/>
                <a:gd name="T47" fmla="*/ 1148 h 1506"/>
                <a:gd name="T48" fmla="*/ 303 w 600"/>
                <a:gd name="T49" fmla="*/ 1506 h 1506"/>
                <a:gd name="T50" fmla="*/ 600 w 600"/>
                <a:gd name="T51" fmla="*/ 655 h 1506"/>
                <a:gd name="T52" fmla="*/ 121 w 600"/>
                <a:gd name="T53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0" h="1506">
                  <a:moveTo>
                    <a:pt x="121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118" y="618"/>
                    <a:pt x="118" y="618"/>
                    <a:pt x="118" y="618"/>
                  </a:cubicBezTo>
                  <a:cubicBezTo>
                    <a:pt x="119" y="617"/>
                    <a:pt x="119" y="616"/>
                    <a:pt x="119" y="615"/>
                  </a:cubicBezTo>
                  <a:cubicBezTo>
                    <a:pt x="119" y="614"/>
                    <a:pt x="120" y="613"/>
                    <a:pt x="120" y="612"/>
                  </a:cubicBezTo>
                  <a:cubicBezTo>
                    <a:pt x="120" y="612"/>
                    <a:pt x="120" y="611"/>
                    <a:pt x="121" y="610"/>
                  </a:cubicBezTo>
                  <a:cubicBezTo>
                    <a:pt x="121" y="609"/>
                    <a:pt x="121" y="608"/>
                    <a:pt x="121" y="607"/>
                  </a:cubicBezTo>
                  <a:cubicBezTo>
                    <a:pt x="129" y="581"/>
                    <a:pt x="139" y="560"/>
                    <a:pt x="151" y="544"/>
                  </a:cubicBezTo>
                  <a:cubicBezTo>
                    <a:pt x="163" y="529"/>
                    <a:pt x="176" y="518"/>
                    <a:pt x="190" y="514"/>
                  </a:cubicBezTo>
                  <a:cubicBezTo>
                    <a:pt x="205" y="510"/>
                    <a:pt x="220" y="511"/>
                    <a:pt x="235" y="519"/>
                  </a:cubicBezTo>
                  <a:cubicBezTo>
                    <a:pt x="250" y="527"/>
                    <a:pt x="266" y="541"/>
                    <a:pt x="280" y="561"/>
                  </a:cubicBezTo>
                  <a:cubicBezTo>
                    <a:pt x="294" y="582"/>
                    <a:pt x="306" y="608"/>
                    <a:pt x="316" y="636"/>
                  </a:cubicBezTo>
                  <a:cubicBezTo>
                    <a:pt x="325" y="665"/>
                    <a:pt x="332" y="696"/>
                    <a:pt x="336" y="728"/>
                  </a:cubicBezTo>
                  <a:cubicBezTo>
                    <a:pt x="340" y="760"/>
                    <a:pt x="341" y="793"/>
                    <a:pt x="339" y="824"/>
                  </a:cubicBezTo>
                  <a:cubicBezTo>
                    <a:pt x="336" y="855"/>
                    <a:pt x="331" y="885"/>
                    <a:pt x="322" y="912"/>
                  </a:cubicBezTo>
                  <a:cubicBezTo>
                    <a:pt x="314" y="938"/>
                    <a:pt x="303" y="958"/>
                    <a:pt x="290" y="973"/>
                  </a:cubicBezTo>
                  <a:cubicBezTo>
                    <a:pt x="277" y="987"/>
                    <a:pt x="263" y="996"/>
                    <a:pt x="249" y="998"/>
                  </a:cubicBezTo>
                  <a:cubicBezTo>
                    <a:pt x="234" y="1000"/>
                    <a:pt x="219" y="997"/>
                    <a:pt x="204" y="987"/>
                  </a:cubicBezTo>
                  <a:cubicBezTo>
                    <a:pt x="189" y="978"/>
                    <a:pt x="175" y="963"/>
                    <a:pt x="162" y="942"/>
                  </a:cubicBezTo>
                  <a:cubicBezTo>
                    <a:pt x="161" y="941"/>
                    <a:pt x="160" y="940"/>
                    <a:pt x="160" y="939"/>
                  </a:cubicBezTo>
                  <a:cubicBezTo>
                    <a:pt x="159" y="938"/>
                    <a:pt x="159" y="937"/>
                    <a:pt x="158" y="936"/>
                  </a:cubicBezTo>
                  <a:cubicBezTo>
                    <a:pt x="158" y="935"/>
                    <a:pt x="157" y="934"/>
                    <a:pt x="157" y="933"/>
                  </a:cubicBezTo>
                  <a:cubicBezTo>
                    <a:pt x="156" y="932"/>
                    <a:pt x="155" y="931"/>
                    <a:pt x="155" y="930"/>
                  </a:cubicBezTo>
                  <a:cubicBezTo>
                    <a:pt x="88" y="1148"/>
                    <a:pt x="88" y="1148"/>
                    <a:pt x="88" y="1148"/>
                  </a:cubicBezTo>
                  <a:cubicBezTo>
                    <a:pt x="303" y="1506"/>
                    <a:pt x="303" y="1506"/>
                    <a:pt x="303" y="1506"/>
                  </a:cubicBezTo>
                  <a:cubicBezTo>
                    <a:pt x="600" y="655"/>
                    <a:pt x="600" y="655"/>
                    <a:pt x="600" y="655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rgbClr val="146EB4"/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4" name="Freeform 66">
              <a:extLst>
                <a:ext uri="{FF2B5EF4-FFF2-40B4-BE49-F238E27FC236}">
                  <a16:creationId xmlns:a16="http://schemas.microsoft.com/office/drawing/2014/main" id="{90D4E510-E184-4A18-9AD9-209C957DB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521" y="2083824"/>
              <a:ext cx="3264679" cy="1541842"/>
            </a:xfrm>
            <a:custGeom>
              <a:avLst/>
              <a:gdLst>
                <a:gd name="T0" fmla="*/ 455 w 1404"/>
                <a:gd name="T1" fmla="*/ 0 h 663"/>
                <a:gd name="T2" fmla="*/ 0 w 1404"/>
                <a:gd name="T3" fmla="*/ 8 h 663"/>
                <a:gd name="T4" fmla="*/ 479 w 1404"/>
                <a:gd name="T5" fmla="*/ 663 h 663"/>
                <a:gd name="T6" fmla="*/ 1404 w 1404"/>
                <a:gd name="T7" fmla="*/ 587 h 663"/>
                <a:gd name="T8" fmla="*/ 1120 w 1404"/>
                <a:gd name="T9" fmla="*/ 269 h 663"/>
                <a:gd name="T10" fmla="*/ 876 w 1404"/>
                <a:gd name="T11" fmla="*/ 280 h 663"/>
                <a:gd name="T12" fmla="*/ 877 w 1404"/>
                <a:gd name="T13" fmla="*/ 282 h 663"/>
                <a:gd name="T14" fmla="*/ 879 w 1404"/>
                <a:gd name="T15" fmla="*/ 284 h 663"/>
                <a:gd name="T16" fmla="*/ 881 w 1404"/>
                <a:gd name="T17" fmla="*/ 286 h 663"/>
                <a:gd name="T18" fmla="*/ 883 w 1404"/>
                <a:gd name="T19" fmla="*/ 289 h 663"/>
                <a:gd name="T20" fmla="*/ 913 w 1404"/>
                <a:gd name="T21" fmla="*/ 344 h 663"/>
                <a:gd name="T22" fmla="*/ 909 w 1404"/>
                <a:gd name="T23" fmla="*/ 391 h 663"/>
                <a:gd name="T24" fmla="*/ 871 w 1404"/>
                <a:gd name="T25" fmla="*/ 426 h 663"/>
                <a:gd name="T26" fmla="*/ 801 w 1404"/>
                <a:gd name="T27" fmla="*/ 443 h 663"/>
                <a:gd name="T28" fmla="*/ 710 w 1404"/>
                <a:gd name="T29" fmla="*/ 436 h 663"/>
                <a:gd name="T30" fmla="*/ 618 w 1404"/>
                <a:gd name="T31" fmla="*/ 408 h 663"/>
                <a:gd name="T32" fmla="*/ 536 w 1404"/>
                <a:gd name="T33" fmla="*/ 364 h 663"/>
                <a:gd name="T34" fmla="*/ 475 w 1404"/>
                <a:gd name="T35" fmla="*/ 308 h 663"/>
                <a:gd name="T36" fmla="*/ 448 w 1404"/>
                <a:gd name="T37" fmla="*/ 251 h 663"/>
                <a:gd name="T38" fmla="*/ 458 w 1404"/>
                <a:gd name="T39" fmla="*/ 205 h 663"/>
                <a:gd name="T40" fmla="*/ 500 w 1404"/>
                <a:gd name="T41" fmla="*/ 173 h 663"/>
                <a:gd name="T42" fmla="*/ 571 w 1404"/>
                <a:gd name="T43" fmla="*/ 160 h 663"/>
                <a:gd name="T44" fmla="*/ 574 w 1404"/>
                <a:gd name="T45" fmla="*/ 160 h 663"/>
                <a:gd name="T46" fmla="*/ 578 w 1404"/>
                <a:gd name="T47" fmla="*/ 160 h 663"/>
                <a:gd name="T48" fmla="*/ 582 w 1404"/>
                <a:gd name="T49" fmla="*/ 160 h 663"/>
                <a:gd name="T50" fmla="*/ 585 w 1404"/>
                <a:gd name="T51" fmla="*/ 160 h 663"/>
                <a:gd name="T52" fmla="*/ 455 w 1404"/>
                <a:gd name="T53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4" h="663">
                  <a:moveTo>
                    <a:pt x="455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79" y="663"/>
                    <a:pt x="479" y="663"/>
                    <a:pt x="479" y="663"/>
                  </a:cubicBezTo>
                  <a:cubicBezTo>
                    <a:pt x="1404" y="587"/>
                    <a:pt x="1404" y="587"/>
                    <a:pt x="1404" y="587"/>
                  </a:cubicBezTo>
                  <a:cubicBezTo>
                    <a:pt x="1120" y="269"/>
                    <a:pt x="1120" y="269"/>
                    <a:pt x="1120" y="269"/>
                  </a:cubicBezTo>
                  <a:cubicBezTo>
                    <a:pt x="876" y="280"/>
                    <a:pt x="876" y="280"/>
                    <a:pt x="876" y="280"/>
                  </a:cubicBezTo>
                  <a:cubicBezTo>
                    <a:pt x="876" y="281"/>
                    <a:pt x="877" y="282"/>
                    <a:pt x="877" y="282"/>
                  </a:cubicBezTo>
                  <a:cubicBezTo>
                    <a:pt x="878" y="283"/>
                    <a:pt x="879" y="284"/>
                    <a:pt x="879" y="284"/>
                  </a:cubicBezTo>
                  <a:cubicBezTo>
                    <a:pt x="880" y="285"/>
                    <a:pt x="881" y="286"/>
                    <a:pt x="881" y="286"/>
                  </a:cubicBezTo>
                  <a:cubicBezTo>
                    <a:pt x="882" y="287"/>
                    <a:pt x="882" y="288"/>
                    <a:pt x="883" y="289"/>
                  </a:cubicBezTo>
                  <a:cubicBezTo>
                    <a:pt x="899" y="308"/>
                    <a:pt x="909" y="326"/>
                    <a:pt x="913" y="344"/>
                  </a:cubicBezTo>
                  <a:cubicBezTo>
                    <a:pt x="918" y="361"/>
                    <a:pt x="916" y="377"/>
                    <a:pt x="909" y="391"/>
                  </a:cubicBezTo>
                  <a:cubicBezTo>
                    <a:pt x="902" y="405"/>
                    <a:pt x="889" y="417"/>
                    <a:pt x="871" y="426"/>
                  </a:cubicBezTo>
                  <a:cubicBezTo>
                    <a:pt x="853" y="435"/>
                    <a:pt x="829" y="441"/>
                    <a:pt x="801" y="443"/>
                  </a:cubicBezTo>
                  <a:cubicBezTo>
                    <a:pt x="772" y="445"/>
                    <a:pt x="741" y="442"/>
                    <a:pt x="710" y="436"/>
                  </a:cubicBezTo>
                  <a:cubicBezTo>
                    <a:pt x="679" y="430"/>
                    <a:pt x="648" y="420"/>
                    <a:pt x="618" y="408"/>
                  </a:cubicBezTo>
                  <a:cubicBezTo>
                    <a:pt x="588" y="396"/>
                    <a:pt x="560" y="381"/>
                    <a:pt x="536" y="364"/>
                  </a:cubicBezTo>
                  <a:cubicBezTo>
                    <a:pt x="511" y="347"/>
                    <a:pt x="490" y="328"/>
                    <a:pt x="475" y="308"/>
                  </a:cubicBezTo>
                  <a:cubicBezTo>
                    <a:pt x="459" y="288"/>
                    <a:pt x="451" y="269"/>
                    <a:pt x="448" y="251"/>
                  </a:cubicBezTo>
                  <a:cubicBezTo>
                    <a:pt x="446" y="234"/>
                    <a:pt x="449" y="219"/>
                    <a:pt x="458" y="205"/>
                  </a:cubicBezTo>
                  <a:cubicBezTo>
                    <a:pt x="467" y="192"/>
                    <a:pt x="481" y="181"/>
                    <a:pt x="500" y="173"/>
                  </a:cubicBezTo>
                  <a:cubicBezTo>
                    <a:pt x="519" y="166"/>
                    <a:pt x="543" y="161"/>
                    <a:pt x="571" y="160"/>
                  </a:cubicBezTo>
                  <a:cubicBezTo>
                    <a:pt x="572" y="160"/>
                    <a:pt x="573" y="160"/>
                    <a:pt x="574" y="160"/>
                  </a:cubicBezTo>
                  <a:cubicBezTo>
                    <a:pt x="576" y="160"/>
                    <a:pt x="577" y="160"/>
                    <a:pt x="578" y="160"/>
                  </a:cubicBezTo>
                  <a:cubicBezTo>
                    <a:pt x="579" y="160"/>
                    <a:pt x="580" y="160"/>
                    <a:pt x="582" y="160"/>
                  </a:cubicBezTo>
                  <a:cubicBezTo>
                    <a:pt x="583" y="160"/>
                    <a:pt x="584" y="160"/>
                    <a:pt x="585" y="16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33CD19D3-C8F7-45BB-ABFE-0CE479AE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856" y="1879600"/>
              <a:ext cx="1467315" cy="1009504"/>
            </a:xfrm>
            <a:custGeom>
              <a:avLst/>
              <a:gdLst>
                <a:gd name="T0" fmla="*/ 399 w 631"/>
                <a:gd name="T1" fmla="*/ 0 h 434"/>
                <a:gd name="T2" fmla="*/ 4 w 631"/>
                <a:gd name="T3" fmla="*/ 7 h 434"/>
                <a:gd name="T4" fmla="*/ 137 w 631"/>
                <a:gd name="T5" fmla="*/ 168 h 434"/>
                <a:gd name="T6" fmla="*/ 150 w 631"/>
                <a:gd name="T7" fmla="*/ 184 h 434"/>
                <a:gd name="T8" fmla="*/ 143 w 631"/>
                <a:gd name="T9" fmla="*/ 184 h 434"/>
                <a:gd name="T10" fmla="*/ 137 w 631"/>
                <a:gd name="T11" fmla="*/ 183 h 434"/>
                <a:gd name="T12" fmla="*/ 131 w 631"/>
                <a:gd name="T13" fmla="*/ 183 h 434"/>
                <a:gd name="T14" fmla="*/ 124 w 631"/>
                <a:gd name="T15" fmla="*/ 183 h 434"/>
                <a:gd name="T16" fmla="*/ 121 w 631"/>
                <a:gd name="T17" fmla="*/ 183 h 434"/>
                <a:gd name="T18" fmla="*/ 117 w 631"/>
                <a:gd name="T19" fmla="*/ 183 h 434"/>
                <a:gd name="T20" fmla="*/ 113 w 631"/>
                <a:gd name="T21" fmla="*/ 183 h 434"/>
                <a:gd name="T22" fmla="*/ 110 w 631"/>
                <a:gd name="T23" fmla="*/ 183 h 434"/>
                <a:gd name="T24" fmla="*/ 48 w 631"/>
                <a:gd name="T25" fmla="*/ 195 h 434"/>
                <a:gd name="T26" fmla="*/ 11 w 631"/>
                <a:gd name="T27" fmla="*/ 223 h 434"/>
                <a:gd name="T28" fmla="*/ 2 w 631"/>
                <a:gd name="T29" fmla="*/ 264 h 434"/>
                <a:gd name="T30" fmla="*/ 26 w 631"/>
                <a:gd name="T31" fmla="*/ 314 h 434"/>
                <a:gd name="T32" fmla="*/ 79 w 631"/>
                <a:gd name="T33" fmla="*/ 363 h 434"/>
                <a:gd name="T34" fmla="*/ 152 w 631"/>
                <a:gd name="T35" fmla="*/ 402 h 434"/>
                <a:gd name="T36" fmla="*/ 233 w 631"/>
                <a:gd name="T37" fmla="*/ 426 h 434"/>
                <a:gd name="T38" fmla="*/ 313 w 631"/>
                <a:gd name="T39" fmla="*/ 432 h 434"/>
                <a:gd name="T40" fmla="*/ 375 w 631"/>
                <a:gd name="T41" fmla="*/ 418 h 434"/>
                <a:gd name="T42" fmla="*/ 408 w 631"/>
                <a:gd name="T43" fmla="*/ 387 h 434"/>
                <a:gd name="T44" fmla="*/ 413 w 631"/>
                <a:gd name="T45" fmla="*/ 345 h 434"/>
                <a:gd name="T46" fmla="*/ 386 w 631"/>
                <a:gd name="T47" fmla="*/ 297 h 434"/>
                <a:gd name="T48" fmla="*/ 384 w 631"/>
                <a:gd name="T49" fmla="*/ 295 h 434"/>
                <a:gd name="T50" fmla="*/ 382 w 631"/>
                <a:gd name="T51" fmla="*/ 293 h 434"/>
                <a:gd name="T52" fmla="*/ 380 w 631"/>
                <a:gd name="T53" fmla="*/ 291 h 434"/>
                <a:gd name="T54" fmla="*/ 379 w 631"/>
                <a:gd name="T55" fmla="*/ 289 h 434"/>
                <a:gd name="T56" fmla="*/ 375 w 631"/>
                <a:gd name="T57" fmla="*/ 284 h 434"/>
                <a:gd name="T58" fmla="*/ 370 w 631"/>
                <a:gd name="T59" fmla="*/ 280 h 434"/>
                <a:gd name="T60" fmla="*/ 366 w 631"/>
                <a:gd name="T61" fmla="*/ 276 h 434"/>
                <a:gd name="T62" fmla="*/ 362 w 631"/>
                <a:gd name="T63" fmla="*/ 272 h 434"/>
                <a:gd name="T64" fmla="*/ 385 w 631"/>
                <a:gd name="T65" fmla="*/ 271 h 434"/>
                <a:gd name="T66" fmla="*/ 631 w 631"/>
                <a:gd name="T67" fmla="*/ 260 h 434"/>
                <a:gd name="T68" fmla="*/ 399 w 631"/>
                <a:gd name="T6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1" h="434">
                  <a:moveTo>
                    <a:pt x="399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48" y="184"/>
                    <a:pt x="145" y="184"/>
                    <a:pt x="143" y="184"/>
                  </a:cubicBezTo>
                  <a:cubicBezTo>
                    <a:pt x="141" y="184"/>
                    <a:pt x="139" y="184"/>
                    <a:pt x="137" y="183"/>
                  </a:cubicBezTo>
                  <a:cubicBezTo>
                    <a:pt x="135" y="183"/>
                    <a:pt x="133" y="183"/>
                    <a:pt x="131" y="183"/>
                  </a:cubicBezTo>
                  <a:cubicBezTo>
                    <a:pt x="128" y="183"/>
                    <a:pt x="126" y="183"/>
                    <a:pt x="124" y="183"/>
                  </a:cubicBezTo>
                  <a:cubicBezTo>
                    <a:pt x="123" y="183"/>
                    <a:pt x="122" y="183"/>
                    <a:pt x="121" y="183"/>
                  </a:cubicBezTo>
                  <a:cubicBezTo>
                    <a:pt x="119" y="183"/>
                    <a:pt x="118" y="183"/>
                    <a:pt x="117" y="183"/>
                  </a:cubicBezTo>
                  <a:cubicBezTo>
                    <a:pt x="116" y="183"/>
                    <a:pt x="115" y="183"/>
                    <a:pt x="113" y="183"/>
                  </a:cubicBezTo>
                  <a:cubicBezTo>
                    <a:pt x="112" y="183"/>
                    <a:pt x="111" y="183"/>
                    <a:pt x="110" y="183"/>
                  </a:cubicBezTo>
                  <a:cubicBezTo>
                    <a:pt x="85" y="184"/>
                    <a:pt x="64" y="188"/>
                    <a:pt x="48" y="195"/>
                  </a:cubicBezTo>
                  <a:cubicBezTo>
                    <a:pt x="31" y="202"/>
                    <a:pt x="18" y="211"/>
                    <a:pt x="11" y="223"/>
                  </a:cubicBezTo>
                  <a:cubicBezTo>
                    <a:pt x="3" y="235"/>
                    <a:pt x="0" y="249"/>
                    <a:pt x="2" y="264"/>
                  </a:cubicBezTo>
                  <a:cubicBezTo>
                    <a:pt x="4" y="279"/>
                    <a:pt x="12" y="296"/>
                    <a:pt x="26" y="314"/>
                  </a:cubicBezTo>
                  <a:cubicBezTo>
                    <a:pt x="39" y="331"/>
                    <a:pt x="58" y="348"/>
                    <a:pt x="79" y="363"/>
                  </a:cubicBezTo>
                  <a:cubicBezTo>
                    <a:pt x="101" y="378"/>
                    <a:pt x="126" y="391"/>
                    <a:pt x="152" y="402"/>
                  </a:cubicBezTo>
                  <a:cubicBezTo>
                    <a:pt x="178" y="413"/>
                    <a:pt x="206" y="421"/>
                    <a:pt x="233" y="426"/>
                  </a:cubicBezTo>
                  <a:cubicBezTo>
                    <a:pt x="260" y="432"/>
                    <a:pt x="287" y="434"/>
                    <a:pt x="313" y="432"/>
                  </a:cubicBezTo>
                  <a:cubicBezTo>
                    <a:pt x="338" y="431"/>
                    <a:pt x="358" y="426"/>
                    <a:pt x="375" y="418"/>
                  </a:cubicBezTo>
                  <a:cubicBezTo>
                    <a:pt x="391" y="410"/>
                    <a:pt x="402" y="400"/>
                    <a:pt x="408" y="387"/>
                  </a:cubicBezTo>
                  <a:cubicBezTo>
                    <a:pt x="415" y="375"/>
                    <a:pt x="416" y="361"/>
                    <a:pt x="413" y="345"/>
                  </a:cubicBezTo>
                  <a:cubicBezTo>
                    <a:pt x="409" y="330"/>
                    <a:pt x="400" y="314"/>
                    <a:pt x="386" y="297"/>
                  </a:cubicBezTo>
                  <a:cubicBezTo>
                    <a:pt x="385" y="296"/>
                    <a:pt x="385" y="295"/>
                    <a:pt x="384" y="295"/>
                  </a:cubicBezTo>
                  <a:cubicBezTo>
                    <a:pt x="383" y="294"/>
                    <a:pt x="383" y="293"/>
                    <a:pt x="382" y="293"/>
                  </a:cubicBezTo>
                  <a:cubicBezTo>
                    <a:pt x="382" y="292"/>
                    <a:pt x="381" y="291"/>
                    <a:pt x="380" y="291"/>
                  </a:cubicBezTo>
                  <a:cubicBezTo>
                    <a:pt x="380" y="290"/>
                    <a:pt x="379" y="289"/>
                    <a:pt x="379" y="289"/>
                  </a:cubicBezTo>
                  <a:cubicBezTo>
                    <a:pt x="377" y="287"/>
                    <a:pt x="376" y="286"/>
                    <a:pt x="375" y="284"/>
                  </a:cubicBezTo>
                  <a:cubicBezTo>
                    <a:pt x="373" y="283"/>
                    <a:pt x="372" y="282"/>
                    <a:pt x="370" y="280"/>
                  </a:cubicBezTo>
                  <a:cubicBezTo>
                    <a:pt x="369" y="279"/>
                    <a:pt x="368" y="278"/>
                    <a:pt x="366" y="276"/>
                  </a:cubicBezTo>
                  <a:cubicBezTo>
                    <a:pt x="365" y="275"/>
                    <a:pt x="363" y="274"/>
                    <a:pt x="362" y="272"/>
                  </a:cubicBezTo>
                  <a:cubicBezTo>
                    <a:pt x="385" y="271"/>
                    <a:pt x="385" y="271"/>
                    <a:pt x="385" y="271"/>
                  </a:cubicBezTo>
                  <a:cubicBezTo>
                    <a:pt x="631" y="260"/>
                    <a:pt x="631" y="260"/>
                    <a:pt x="631" y="260"/>
                  </a:cubicBezTo>
                  <a:cubicBezTo>
                    <a:pt x="399" y="0"/>
                    <a:pt x="399" y="0"/>
                    <a:pt x="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6" name="Freeform 69">
              <a:extLst>
                <a:ext uri="{FF2B5EF4-FFF2-40B4-BE49-F238E27FC236}">
                  <a16:creationId xmlns:a16="http://schemas.microsoft.com/office/drawing/2014/main" id="{DE84DB7D-15C6-4FCD-96C7-1C9B8AFB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487" y="3448542"/>
              <a:ext cx="2841713" cy="2156449"/>
            </a:xfrm>
            <a:custGeom>
              <a:avLst/>
              <a:gdLst>
                <a:gd name="T0" fmla="*/ 1222 w 1222"/>
                <a:gd name="T1" fmla="*/ 0 h 927"/>
                <a:gd name="T2" fmla="*/ 1037 w 1222"/>
                <a:gd name="T3" fmla="*/ 412 h 927"/>
                <a:gd name="T4" fmla="*/ 804 w 1222"/>
                <a:gd name="T5" fmla="*/ 441 h 927"/>
                <a:gd name="T6" fmla="*/ 806 w 1222"/>
                <a:gd name="T7" fmla="*/ 437 h 927"/>
                <a:gd name="T8" fmla="*/ 808 w 1222"/>
                <a:gd name="T9" fmla="*/ 434 h 927"/>
                <a:gd name="T10" fmla="*/ 809 w 1222"/>
                <a:gd name="T11" fmla="*/ 431 h 927"/>
                <a:gd name="T12" fmla="*/ 810 w 1222"/>
                <a:gd name="T13" fmla="*/ 428 h 927"/>
                <a:gd name="T14" fmla="*/ 825 w 1222"/>
                <a:gd name="T15" fmla="*/ 358 h 927"/>
                <a:gd name="T16" fmla="*/ 808 w 1222"/>
                <a:gd name="T17" fmla="*/ 303 h 927"/>
                <a:gd name="T18" fmla="*/ 761 w 1222"/>
                <a:gd name="T19" fmla="*/ 269 h 927"/>
                <a:gd name="T20" fmla="*/ 687 w 1222"/>
                <a:gd name="T21" fmla="*/ 262 h 927"/>
                <a:gd name="T22" fmla="*/ 601 w 1222"/>
                <a:gd name="T23" fmla="*/ 286 h 927"/>
                <a:gd name="T24" fmla="*/ 518 w 1222"/>
                <a:gd name="T25" fmla="*/ 335 h 927"/>
                <a:gd name="T26" fmla="*/ 449 w 1222"/>
                <a:gd name="T27" fmla="*/ 401 h 927"/>
                <a:gd name="T28" fmla="*/ 404 w 1222"/>
                <a:gd name="T29" fmla="*/ 477 h 927"/>
                <a:gd name="T30" fmla="*/ 393 w 1222"/>
                <a:gd name="T31" fmla="*/ 548 h 927"/>
                <a:gd name="T32" fmla="*/ 415 w 1222"/>
                <a:gd name="T33" fmla="*/ 601 h 927"/>
                <a:gd name="T34" fmla="*/ 465 w 1222"/>
                <a:gd name="T35" fmla="*/ 631 h 927"/>
                <a:gd name="T36" fmla="*/ 538 w 1222"/>
                <a:gd name="T37" fmla="*/ 634 h 927"/>
                <a:gd name="T38" fmla="*/ 541 w 1222"/>
                <a:gd name="T39" fmla="*/ 634 h 927"/>
                <a:gd name="T40" fmla="*/ 544 w 1222"/>
                <a:gd name="T41" fmla="*/ 633 h 927"/>
                <a:gd name="T42" fmla="*/ 547 w 1222"/>
                <a:gd name="T43" fmla="*/ 633 h 927"/>
                <a:gd name="T44" fmla="*/ 550 w 1222"/>
                <a:gd name="T45" fmla="*/ 632 h 927"/>
                <a:gd name="T46" fmla="*/ 461 w 1222"/>
                <a:gd name="T47" fmla="*/ 853 h 927"/>
                <a:gd name="T48" fmla="*/ 0 w 1222"/>
                <a:gd name="T49" fmla="*/ 927 h 927"/>
                <a:gd name="T50" fmla="*/ 297 w 1222"/>
                <a:gd name="T51" fmla="*/ 76 h 927"/>
                <a:gd name="T52" fmla="*/ 1222 w 1222"/>
                <a:gd name="T5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2" h="927">
                  <a:moveTo>
                    <a:pt x="1222" y="0"/>
                  </a:moveTo>
                  <a:cubicBezTo>
                    <a:pt x="1037" y="412"/>
                    <a:pt x="1037" y="412"/>
                    <a:pt x="1037" y="412"/>
                  </a:cubicBezTo>
                  <a:cubicBezTo>
                    <a:pt x="804" y="441"/>
                    <a:pt x="804" y="441"/>
                    <a:pt x="804" y="441"/>
                  </a:cubicBezTo>
                  <a:cubicBezTo>
                    <a:pt x="805" y="440"/>
                    <a:pt x="805" y="439"/>
                    <a:pt x="806" y="437"/>
                  </a:cubicBezTo>
                  <a:cubicBezTo>
                    <a:pt x="807" y="436"/>
                    <a:pt x="807" y="435"/>
                    <a:pt x="808" y="434"/>
                  </a:cubicBezTo>
                  <a:cubicBezTo>
                    <a:pt x="808" y="433"/>
                    <a:pt x="809" y="432"/>
                    <a:pt x="809" y="431"/>
                  </a:cubicBezTo>
                  <a:cubicBezTo>
                    <a:pt x="810" y="430"/>
                    <a:pt x="810" y="429"/>
                    <a:pt x="810" y="428"/>
                  </a:cubicBezTo>
                  <a:cubicBezTo>
                    <a:pt x="821" y="402"/>
                    <a:pt x="826" y="379"/>
                    <a:pt x="825" y="358"/>
                  </a:cubicBezTo>
                  <a:cubicBezTo>
                    <a:pt x="825" y="337"/>
                    <a:pt x="819" y="318"/>
                    <a:pt x="808" y="303"/>
                  </a:cubicBezTo>
                  <a:cubicBezTo>
                    <a:pt x="797" y="288"/>
                    <a:pt x="781" y="276"/>
                    <a:pt x="761" y="269"/>
                  </a:cubicBezTo>
                  <a:cubicBezTo>
                    <a:pt x="740" y="262"/>
                    <a:pt x="716" y="259"/>
                    <a:pt x="687" y="262"/>
                  </a:cubicBezTo>
                  <a:cubicBezTo>
                    <a:pt x="659" y="265"/>
                    <a:pt x="630" y="273"/>
                    <a:pt x="601" y="286"/>
                  </a:cubicBezTo>
                  <a:cubicBezTo>
                    <a:pt x="572" y="298"/>
                    <a:pt x="544" y="315"/>
                    <a:pt x="518" y="335"/>
                  </a:cubicBezTo>
                  <a:cubicBezTo>
                    <a:pt x="492" y="354"/>
                    <a:pt x="468" y="377"/>
                    <a:pt x="449" y="401"/>
                  </a:cubicBezTo>
                  <a:cubicBezTo>
                    <a:pt x="429" y="425"/>
                    <a:pt x="414" y="451"/>
                    <a:pt x="404" y="477"/>
                  </a:cubicBezTo>
                  <a:cubicBezTo>
                    <a:pt x="394" y="503"/>
                    <a:pt x="391" y="527"/>
                    <a:pt x="393" y="548"/>
                  </a:cubicBezTo>
                  <a:cubicBezTo>
                    <a:pt x="395" y="569"/>
                    <a:pt x="403" y="587"/>
                    <a:pt x="415" y="601"/>
                  </a:cubicBezTo>
                  <a:cubicBezTo>
                    <a:pt x="428" y="615"/>
                    <a:pt x="445" y="625"/>
                    <a:pt x="465" y="631"/>
                  </a:cubicBezTo>
                  <a:cubicBezTo>
                    <a:pt x="486" y="637"/>
                    <a:pt x="511" y="638"/>
                    <a:pt x="538" y="634"/>
                  </a:cubicBezTo>
                  <a:cubicBezTo>
                    <a:pt x="539" y="634"/>
                    <a:pt x="540" y="634"/>
                    <a:pt x="541" y="634"/>
                  </a:cubicBezTo>
                  <a:cubicBezTo>
                    <a:pt x="542" y="633"/>
                    <a:pt x="543" y="633"/>
                    <a:pt x="544" y="633"/>
                  </a:cubicBezTo>
                  <a:cubicBezTo>
                    <a:pt x="545" y="633"/>
                    <a:pt x="546" y="633"/>
                    <a:pt x="547" y="633"/>
                  </a:cubicBezTo>
                  <a:cubicBezTo>
                    <a:pt x="548" y="632"/>
                    <a:pt x="549" y="632"/>
                    <a:pt x="550" y="632"/>
                  </a:cubicBezTo>
                  <a:cubicBezTo>
                    <a:pt x="461" y="853"/>
                    <a:pt x="461" y="853"/>
                    <a:pt x="461" y="853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97" y="76"/>
                    <a:pt x="297" y="76"/>
                    <a:pt x="297" y="76"/>
                  </a:cubicBezTo>
                  <a:lnTo>
                    <a:pt x="12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7" name="Freeform 70">
              <a:extLst>
                <a:ext uri="{FF2B5EF4-FFF2-40B4-BE49-F238E27FC236}">
                  <a16:creationId xmlns:a16="http://schemas.microsoft.com/office/drawing/2014/main" id="{92D42E35-A4A5-4C41-8210-ECCE43E88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556" y="4395134"/>
              <a:ext cx="1420856" cy="1321164"/>
            </a:xfrm>
            <a:custGeom>
              <a:avLst/>
              <a:gdLst>
                <a:gd name="T0" fmla="*/ 261 w 611"/>
                <a:gd name="T1" fmla="*/ 3 h 568"/>
                <a:gd name="T2" fmla="*/ 185 w 611"/>
                <a:gd name="T3" fmla="*/ 24 h 568"/>
                <a:gd name="T4" fmla="*/ 112 w 611"/>
                <a:gd name="T5" fmla="*/ 67 h 568"/>
                <a:gd name="T6" fmla="*/ 51 w 611"/>
                <a:gd name="T7" fmla="*/ 125 h 568"/>
                <a:gd name="T8" fmla="*/ 12 w 611"/>
                <a:gd name="T9" fmla="*/ 192 h 568"/>
                <a:gd name="T10" fmla="*/ 2 w 611"/>
                <a:gd name="T11" fmla="*/ 255 h 568"/>
                <a:gd name="T12" fmla="*/ 21 w 611"/>
                <a:gd name="T13" fmla="*/ 301 h 568"/>
                <a:gd name="T14" fmla="*/ 65 w 611"/>
                <a:gd name="T15" fmla="*/ 328 h 568"/>
                <a:gd name="T16" fmla="*/ 130 w 611"/>
                <a:gd name="T17" fmla="*/ 331 h 568"/>
                <a:gd name="T18" fmla="*/ 133 w 611"/>
                <a:gd name="T19" fmla="*/ 331 h 568"/>
                <a:gd name="T20" fmla="*/ 136 w 611"/>
                <a:gd name="T21" fmla="*/ 330 h 568"/>
                <a:gd name="T22" fmla="*/ 139 w 611"/>
                <a:gd name="T23" fmla="*/ 330 h 568"/>
                <a:gd name="T24" fmla="*/ 142 w 611"/>
                <a:gd name="T25" fmla="*/ 329 h 568"/>
                <a:gd name="T26" fmla="*/ 148 w 611"/>
                <a:gd name="T27" fmla="*/ 328 h 568"/>
                <a:gd name="T28" fmla="*/ 154 w 611"/>
                <a:gd name="T29" fmla="*/ 326 h 568"/>
                <a:gd name="T30" fmla="*/ 160 w 611"/>
                <a:gd name="T31" fmla="*/ 325 h 568"/>
                <a:gd name="T32" fmla="*/ 166 w 611"/>
                <a:gd name="T33" fmla="*/ 323 h 568"/>
                <a:gd name="T34" fmla="*/ 158 w 611"/>
                <a:gd name="T35" fmla="*/ 344 h 568"/>
                <a:gd name="T36" fmla="*/ 67 w 611"/>
                <a:gd name="T37" fmla="*/ 568 h 568"/>
                <a:gd name="T38" fmla="*/ 452 w 611"/>
                <a:gd name="T39" fmla="*/ 506 h 568"/>
                <a:gd name="T40" fmla="*/ 611 w 611"/>
                <a:gd name="T41" fmla="*/ 151 h 568"/>
                <a:gd name="T42" fmla="*/ 375 w 611"/>
                <a:gd name="T43" fmla="*/ 180 h 568"/>
                <a:gd name="T44" fmla="*/ 352 w 611"/>
                <a:gd name="T45" fmla="*/ 183 h 568"/>
                <a:gd name="T46" fmla="*/ 355 w 611"/>
                <a:gd name="T47" fmla="*/ 178 h 568"/>
                <a:gd name="T48" fmla="*/ 359 w 611"/>
                <a:gd name="T49" fmla="*/ 173 h 568"/>
                <a:gd name="T50" fmla="*/ 362 w 611"/>
                <a:gd name="T51" fmla="*/ 167 h 568"/>
                <a:gd name="T52" fmla="*/ 364 w 611"/>
                <a:gd name="T53" fmla="*/ 162 h 568"/>
                <a:gd name="T54" fmla="*/ 366 w 611"/>
                <a:gd name="T55" fmla="*/ 158 h 568"/>
                <a:gd name="T56" fmla="*/ 368 w 611"/>
                <a:gd name="T57" fmla="*/ 155 h 568"/>
                <a:gd name="T58" fmla="*/ 369 w 611"/>
                <a:gd name="T59" fmla="*/ 152 h 568"/>
                <a:gd name="T60" fmla="*/ 370 w 611"/>
                <a:gd name="T61" fmla="*/ 149 h 568"/>
                <a:gd name="T62" fmla="*/ 383 w 611"/>
                <a:gd name="T63" fmla="*/ 87 h 568"/>
                <a:gd name="T64" fmla="*/ 368 w 611"/>
                <a:gd name="T65" fmla="*/ 39 h 568"/>
                <a:gd name="T66" fmla="*/ 326 w 611"/>
                <a:gd name="T67" fmla="*/ 9 h 568"/>
                <a:gd name="T68" fmla="*/ 261 w 611"/>
                <a:gd name="T69" fmla="*/ 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1" h="568">
                  <a:moveTo>
                    <a:pt x="261" y="3"/>
                  </a:moveTo>
                  <a:cubicBezTo>
                    <a:pt x="236" y="5"/>
                    <a:pt x="210" y="13"/>
                    <a:pt x="185" y="24"/>
                  </a:cubicBezTo>
                  <a:cubicBezTo>
                    <a:pt x="160" y="35"/>
                    <a:pt x="135" y="50"/>
                    <a:pt x="112" y="67"/>
                  </a:cubicBezTo>
                  <a:cubicBezTo>
                    <a:pt x="89" y="84"/>
                    <a:pt x="68" y="104"/>
                    <a:pt x="51" y="125"/>
                  </a:cubicBezTo>
                  <a:cubicBezTo>
                    <a:pt x="34" y="147"/>
                    <a:pt x="21" y="169"/>
                    <a:pt x="12" y="192"/>
                  </a:cubicBezTo>
                  <a:cubicBezTo>
                    <a:pt x="3" y="215"/>
                    <a:pt x="0" y="236"/>
                    <a:pt x="2" y="255"/>
                  </a:cubicBezTo>
                  <a:cubicBezTo>
                    <a:pt x="4" y="273"/>
                    <a:pt x="10" y="289"/>
                    <a:pt x="21" y="301"/>
                  </a:cubicBezTo>
                  <a:cubicBezTo>
                    <a:pt x="32" y="314"/>
                    <a:pt x="47" y="323"/>
                    <a:pt x="65" y="328"/>
                  </a:cubicBezTo>
                  <a:cubicBezTo>
                    <a:pt x="84" y="333"/>
                    <a:pt x="105" y="334"/>
                    <a:pt x="130" y="331"/>
                  </a:cubicBezTo>
                  <a:cubicBezTo>
                    <a:pt x="131" y="331"/>
                    <a:pt x="132" y="331"/>
                    <a:pt x="133" y="331"/>
                  </a:cubicBezTo>
                  <a:cubicBezTo>
                    <a:pt x="134" y="330"/>
                    <a:pt x="135" y="330"/>
                    <a:pt x="136" y="330"/>
                  </a:cubicBezTo>
                  <a:cubicBezTo>
                    <a:pt x="137" y="330"/>
                    <a:pt x="138" y="330"/>
                    <a:pt x="139" y="330"/>
                  </a:cubicBezTo>
                  <a:cubicBezTo>
                    <a:pt x="140" y="329"/>
                    <a:pt x="141" y="329"/>
                    <a:pt x="142" y="329"/>
                  </a:cubicBezTo>
                  <a:cubicBezTo>
                    <a:pt x="144" y="329"/>
                    <a:pt x="146" y="328"/>
                    <a:pt x="148" y="328"/>
                  </a:cubicBezTo>
                  <a:cubicBezTo>
                    <a:pt x="150" y="327"/>
                    <a:pt x="152" y="327"/>
                    <a:pt x="154" y="326"/>
                  </a:cubicBezTo>
                  <a:cubicBezTo>
                    <a:pt x="156" y="326"/>
                    <a:pt x="158" y="325"/>
                    <a:pt x="160" y="325"/>
                  </a:cubicBezTo>
                  <a:cubicBezTo>
                    <a:pt x="162" y="324"/>
                    <a:pt x="164" y="324"/>
                    <a:pt x="166" y="323"/>
                  </a:cubicBezTo>
                  <a:cubicBezTo>
                    <a:pt x="158" y="344"/>
                    <a:pt x="158" y="344"/>
                    <a:pt x="158" y="344"/>
                  </a:cubicBezTo>
                  <a:cubicBezTo>
                    <a:pt x="67" y="568"/>
                    <a:pt x="67" y="568"/>
                    <a:pt x="67" y="568"/>
                  </a:cubicBezTo>
                  <a:cubicBezTo>
                    <a:pt x="452" y="506"/>
                    <a:pt x="452" y="506"/>
                    <a:pt x="452" y="506"/>
                  </a:cubicBezTo>
                  <a:cubicBezTo>
                    <a:pt x="611" y="151"/>
                    <a:pt x="611" y="151"/>
                    <a:pt x="611" y="151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52" y="183"/>
                    <a:pt x="352" y="183"/>
                    <a:pt x="352" y="183"/>
                  </a:cubicBezTo>
                  <a:cubicBezTo>
                    <a:pt x="353" y="182"/>
                    <a:pt x="354" y="180"/>
                    <a:pt x="355" y="178"/>
                  </a:cubicBezTo>
                  <a:cubicBezTo>
                    <a:pt x="356" y="176"/>
                    <a:pt x="358" y="174"/>
                    <a:pt x="359" y="173"/>
                  </a:cubicBezTo>
                  <a:cubicBezTo>
                    <a:pt x="360" y="171"/>
                    <a:pt x="361" y="169"/>
                    <a:pt x="362" y="167"/>
                  </a:cubicBezTo>
                  <a:cubicBezTo>
                    <a:pt x="363" y="165"/>
                    <a:pt x="364" y="163"/>
                    <a:pt x="364" y="162"/>
                  </a:cubicBezTo>
                  <a:cubicBezTo>
                    <a:pt x="365" y="160"/>
                    <a:pt x="366" y="159"/>
                    <a:pt x="366" y="158"/>
                  </a:cubicBezTo>
                  <a:cubicBezTo>
                    <a:pt x="367" y="157"/>
                    <a:pt x="367" y="156"/>
                    <a:pt x="368" y="155"/>
                  </a:cubicBezTo>
                  <a:cubicBezTo>
                    <a:pt x="368" y="154"/>
                    <a:pt x="369" y="153"/>
                    <a:pt x="369" y="152"/>
                  </a:cubicBezTo>
                  <a:cubicBezTo>
                    <a:pt x="369" y="151"/>
                    <a:pt x="370" y="150"/>
                    <a:pt x="370" y="149"/>
                  </a:cubicBezTo>
                  <a:cubicBezTo>
                    <a:pt x="380" y="126"/>
                    <a:pt x="384" y="105"/>
                    <a:pt x="383" y="87"/>
                  </a:cubicBezTo>
                  <a:cubicBezTo>
                    <a:pt x="383" y="68"/>
                    <a:pt x="377" y="52"/>
                    <a:pt x="368" y="39"/>
                  </a:cubicBezTo>
                  <a:cubicBezTo>
                    <a:pt x="358" y="25"/>
                    <a:pt x="344" y="15"/>
                    <a:pt x="326" y="9"/>
                  </a:cubicBezTo>
                  <a:cubicBezTo>
                    <a:pt x="308" y="2"/>
                    <a:pt x="286" y="0"/>
                    <a:pt x="26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8" name="Freeform 72">
              <a:extLst>
                <a:ext uri="{FF2B5EF4-FFF2-40B4-BE49-F238E27FC236}">
                  <a16:creationId xmlns:a16="http://schemas.microsoft.com/office/drawing/2014/main" id="{44504652-A439-4F7B-9889-F05F003BE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618" y="2102213"/>
              <a:ext cx="3267582" cy="3502777"/>
            </a:xfrm>
            <a:custGeom>
              <a:avLst/>
              <a:gdLst>
                <a:gd name="T0" fmla="*/ 3318 w 3325"/>
                <a:gd name="T1" fmla="*/ 1363 h 3564"/>
                <a:gd name="T2" fmla="*/ 1141 w 3325"/>
                <a:gd name="T3" fmla="*/ 1541 h 3564"/>
                <a:gd name="T4" fmla="*/ 15 w 3325"/>
                <a:gd name="T5" fmla="*/ 0 h 3564"/>
                <a:gd name="T6" fmla="*/ 3 w 3325"/>
                <a:gd name="T7" fmla="*/ 0 h 3564"/>
                <a:gd name="T8" fmla="*/ 0 w 3325"/>
                <a:gd name="T9" fmla="*/ 12 h 3564"/>
                <a:gd name="T10" fmla="*/ 1127 w 3325"/>
                <a:gd name="T11" fmla="*/ 1550 h 3564"/>
                <a:gd name="T12" fmla="*/ 426 w 3325"/>
                <a:gd name="T13" fmla="*/ 3555 h 3564"/>
                <a:gd name="T14" fmla="*/ 434 w 3325"/>
                <a:gd name="T15" fmla="*/ 3564 h 3564"/>
                <a:gd name="T16" fmla="*/ 443 w 3325"/>
                <a:gd name="T17" fmla="*/ 3564 h 3564"/>
                <a:gd name="T18" fmla="*/ 1143 w 3325"/>
                <a:gd name="T19" fmla="*/ 1557 h 3564"/>
                <a:gd name="T20" fmla="*/ 3321 w 3325"/>
                <a:gd name="T21" fmla="*/ 1380 h 3564"/>
                <a:gd name="T22" fmla="*/ 3325 w 3325"/>
                <a:gd name="T23" fmla="*/ 1370 h 3564"/>
                <a:gd name="T24" fmla="*/ 3318 w 3325"/>
                <a:gd name="T25" fmla="*/ 1363 h 3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25" h="3564">
                  <a:moveTo>
                    <a:pt x="3318" y="1363"/>
                  </a:moveTo>
                  <a:lnTo>
                    <a:pt x="1141" y="154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12"/>
                  </a:lnTo>
                  <a:lnTo>
                    <a:pt x="1127" y="1550"/>
                  </a:lnTo>
                  <a:lnTo>
                    <a:pt x="426" y="3555"/>
                  </a:lnTo>
                  <a:lnTo>
                    <a:pt x="434" y="3564"/>
                  </a:lnTo>
                  <a:lnTo>
                    <a:pt x="443" y="3564"/>
                  </a:lnTo>
                  <a:lnTo>
                    <a:pt x="1143" y="1557"/>
                  </a:lnTo>
                  <a:lnTo>
                    <a:pt x="3321" y="1380"/>
                  </a:lnTo>
                  <a:lnTo>
                    <a:pt x="3325" y="1370"/>
                  </a:lnTo>
                  <a:lnTo>
                    <a:pt x="3318" y="136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rgbClr val="146EB4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9" name="Freeform 64">
              <a:extLst>
                <a:ext uri="{FF2B5EF4-FFF2-40B4-BE49-F238E27FC236}">
                  <a16:creationId xmlns:a16="http://schemas.microsoft.com/office/drawing/2014/main" id="{C6B649E5-4BD3-4943-8AA4-65B5CCE5E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317" y="3172695"/>
              <a:ext cx="1007569" cy="1557327"/>
            </a:xfrm>
            <a:custGeom>
              <a:avLst/>
              <a:gdLst>
                <a:gd name="T0" fmla="*/ 101 w 433"/>
                <a:gd name="T1" fmla="*/ 0 h 670"/>
                <a:gd name="T2" fmla="*/ 220 w 433"/>
                <a:gd name="T3" fmla="*/ 182 h 670"/>
                <a:gd name="T4" fmla="*/ 232 w 433"/>
                <a:gd name="T5" fmla="*/ 200 h 670"/>
                <a:gd name="T6" fmla="*/ 233 w 433"/>
                <a:gd name="T7" fmla="*/ 193 h 670"/>
                <a:gd name="T8" fmla="*/ 234 w 433"/>
                <a:gd name="T9" fmla="*/ 187 h 670"/>
                <a:gd name="T10" fmla="*/ 235 w 433"/>
                <a:gd name="T11" fmla="*/ 181 h 670"/>
                <a:gd name="T12" fmla="*/ 237 w 433"/>
                <a:gd name="T13" fmla="*/ 175 h 670"/>
                <a:gd name="T14" fmla="*/ 237 w 433"/>
                <a:gd name="T15" fmla="*/ 172 h 670"/>
                <a:gd name="T16" fmla="*/ 238 w 433"/>
                <a:gd name="T17" fmla="*/ 170 h 670"/>
                <a:gd name="T18" fmla="*/ 239 w 433"/>
                <a:gd name="T19" fmla="*/ 167 h 670"/>
                <a:gd name="T20" fmla="*/ 240 w 433"/>
                <a:gd name="T21" fmla="*/ 164 h 670"/>
                <a:gd name="T22" fmla="*/ 266 w 433"/>
                <a:gd name="T23" fmla="*/ 109 h 670"/>
                <a:gd name="T24" fmla="*/ 301 w 433"/>
                <a:gd name="T25" fmla="*/ 82 h 670"/>
                <a:gd name="T26" fmla="*/ 340 w 433"/>
                <a:gd name="T27" fmla="*/ 87 h 670"/>
                <a:gd name="T28" fmla="*/ 380 w 433"/>
                <a:gd name="T29" fmla="*/ 125 h 670"/>
                <a:gd name="T30" fmla="*/ 411 w 433"/>
                <a:gd name="T31" fmla="*/ 191 h 670"/>
                <a:gd name="T32" fmla="*/ 429 w 433"/>
                <a:gd name="T33" fmla="*/ 271 h 670"/>
                <a:gd name="T34" fmla="*/ 431 w 433"/>
                <a:gd name="T35" fmla="*/ 356 h 670"/>
                <a:gd name="T36" fmla="*/ 417 w 433"/>
                <a:gd name="T37" fmla="*/ 433 h 670"/>
                <a:gd name="T38" fmla="*/ 389 w 433"/>
                <a:gd name="T39" fmla="*/ 487 h 670"/>
                <a:gd name="T40" fmla="*/ 352 w 433"/>
                <a:gd name="T41" fmla="*/ 509 h 670"/>
                <a:gd name="T42" fmla="*/ 313 w 433"/>
                <a:gd name="T43" fmla="*/ 500 h 670"/>
                <a:gd name="T44" fmla="*/ 275 w 433"/>
                <a:gd name="T45" fmla="*/ 460 h 670"/>
                <a:gd name="T46" fmla="*/ 274 w 433"/>
                <a:gd name="T47" fmla="*/ 457 h 670"/>
                <a:gd name="T48" fmla="*/ 272 w 433"/>
                <a:gd name="T49" fmla="*/ 455 h 670"/>
                <a:gd name="T50" fmla="*/ 270 w 433"/>
                <a:gd name="T51" fmla="*/ 452 h 670"/>
                <a:gd name="T52" fmla="*/ 269 w 433"/>
                <a:gd name="T53" fmla="*/ 449 h 670"/>
                <a:gd name="T54" fmla="*/ 266 w 433"/>
                <a:gd name="T55" fmla="*/ 444 h 670"/>
                <a:gd name="T56" fmla="*/ 263 w 433"/>
                <a:gd name="T57" fmla="*/ 438 h 670"/>
                <a:gd name="T58" fmla="*/ 261 w 433"/>
                <a:gd name="T59" fmla="*/ 433 h 670"/>
                <a:gd name="T60" fmla="*/ 258 w 433"/>
                <a:gd name="T61" fmla="*/ 428 h 670"/>
                <a:gd name="T62" fmla="*/ 251 w 433"/>
                <a:gd name="T63" fmla="*/ 450 h 670"/>
                <a:gd name="T64" fmla="*/ 184 w 433"/>
                <a:gd name="T65" fmla="*/ 670 h 670"/>
                <a:gd name="T66" fmla="*/ 0 w 433"/>
                <a:gd name="T67" fmla="*/ 364 h 670"/>
                <a:gd name="T68" fmla="*/ 101 w 433"/>
                <a:gd name="T6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670">
                  <a:moveTo>
                    <a:pt x="101" y="0"/>
                  </a:moveTo>
                  <a:cubicBezTo>
                    <a:pt x="220" y="182"/>
                    <a:pt x="220" y="182"/>
                    <a:pt x="220" y="182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198"/>
                    <a:pt x="232" y="196"/>
                    <a:pt x="233" y="193"/>
                  </a:cubicBezTo>
                  <a:cubicBezTo>
                    <a:pt x="233" y="191"/>
                    <a:pt x="233" y="189"/>
                    <a:pt x="234" y="187"/>
                  </a:cubicBezTo>
                  <a:cubicBezTo>
                    <a:pt x="234" y="185"/>
                    <a:pt x="235" y="183"/>
                    <a:pt x="235" y="181"/>
                  </a:cubicBezTo>
                  <a:cubicBezTo>
                    <a:pt x="236" y="179"/>
                    <a:pt x="236" y="177"/>
                    <a:pt x="237" y="175"/>
                  </a:cubicBezTo>
                  <a:cubicBezTo>
                    <a:pt x="237" y="174"/>
                    <a:pt x="237" y="173"/>
                    <a:pt x="237" y="172"/>
                  </a:cubicBezTo>
                  <a:cubicBezTo>
                    <a:pt x="238" y="171"/>
                    <a:pt x="238" y="171"/>
                    <a:pt x="238" y="170"/>
                  </a:cubicBezTo>
                  <a:cubicBezTo>
                    <a:pt x="238" y="169"/>
                    <a:pt x="239" y="168"/>
                    <a:pt x="239" y="167"/>
                  </a:cubicBezTo>
                  <a:cubicBezTo>
                    <a:pt x="239" y="166"/>
                    <a:pt x="239" y="165"/>
                    <a:pt x="240" y="164"/>
                  </a:cubicBezTo>
                  <a:cubicBezTo>
                    <a:pt x="247" y="141"/>
                    <a:pt x="255" y="122"/>
                    <a:pt x="266" y="109"/>
                  </a:cubicBezTo>
                  <a:cubicBezTo>
                    <a:pt x="276" y="95"/>
                    <a:pt x="288" y="86"/>
                    <a:pt x="301" y="82"/>
                  </a:cubicBezTo>
                  <a:cubicBezTo>
                    <a:pt x="313" y="79"/>
                    <a:pt x="327" y="80"/>
                    <a:pt x="340" y="87"/>
                  </a:cubicBezTo>
                  <a:cubicBezTo>
                    <a:pt x="354" y="94"/>
                    <a:pt x="367" y="106"/>
                    <a:pt x="380" y="125"/>
                  </a:cubicBezTo>
                  <a:cubicBezTo>
                    <a:pt x="392" y="143"/>
                    <a:pt x="403" y="166"/>
                    <a:pt x="411" y="191"/>
                  </a:cubicBezTo>
                  <a:cubicBezTo>
                    <a:pt x="419" y="216"/>
                    <a:pt x="425" y="243"/>
                    <a:pt x="429" y="271"/>
                  </a:cubicBezTo>
                  <a:cubicBezTo>
                    <a:pt x="432" y="299"/>
                    <a:pt x="433" y="328"/>
                    <a:pt x="431" y="356"/>
                  </a:cubicBezTo>
                  <a:cubicBezTo>
                    <a:pt x="429" y="383"/>
                    <a:pt x="425" y="409"/>
                    <a:pt x="417" y="433"/>
                  </a:cubicBezTo>
                  <a:cubicBezTo>
                    <a:pt x="409" y="456"/>
                    <a:pt x="400" y="474"/>
                    <a:pt x="389" y="487"/>
                  </a:cubicBezTo>
                  <a:cubicBezTo>
                    <a:pt x="378" y="500"/>
                    <a:pt x="365" y="507"/>
                    <a:pt x="352" y="509"/>
                  </a:cubicBezTo>
                  <a:cubicBezTo>
                    <a:pt x="339" y="512"/>
                    <a:pt x="326" y="509"/>
                    <a:pt x="313" y="500"/>
                  </a:cubicBezTo>
                  <a:cubicBezTo>
                    <a:pt x="300" y="492"/>
                    <a:pt x="287" y="479"/>
                    <a:pt x="275" y="460"/>
                  </a:cubicBezTo>
                  <a:cubicBezTo>
                    <a:pt x="275" y="459"/>
                    <a:pt x="274" y="458"/>
                    <a:pt x="274" y="457"/>
                  </a:cubicBezTo>
                  <a:cubicBezTo>
                    <a:pt x="273" y="456"/>
                    <a:pt x="272" y="455"/>
                    <a:pt x="272" y="455"/>
                  </a:cubicBezTo>
                  <a:cubicBezTo>
                    <a:pt x="271" y="454"/>
                    <a:pt x="271" y="453"/>
                    <a:pt x="270" y="452"/>
                  </a:cubicBezTo>
                  <a:cubicBezTo>
                    <a:pt x="270" y="451"/>
                    <a:pt x="269" y="450"/>
                    <a:pt x="269" y="449"/>
                  </a:cubicBezTo>
                  <a:cubicBezTo>
                    <a:pt x="268" y="447"/>
                    <a:pt x="267" y="445"/>
                    <a:pt x="266" y="444"/>
                  </a:cubicBezTo>
                  <a:cubicBezTo>
                    <a:pt x="265" y="442"/>
                    <a:pt x="264" y="440"/>
                    <a:pt x="263" y="438"/>
                  </a:cubicBezTo>
                  <a:cubicBezTo>
                    <a:pt x="262" y="437"/>
                    <a:pt x="261" y="435"/>
                    <a:pt x="261" y="433"/>
                  </a:cubicBezTo>
                  <a:cubicBezTo>
                    <a:pt x="260" y="431"/>
                    <a:pt x="259" y="429"/>
                    <a:pt x="258" y="428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0" y="364"/>
                    <a:pt x="0" y="364"/>
                    <a:pt x="0" y="36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9900"/>
            </a:solidFill>
            <a:ln>
              <a:solidFill>
                <a:srgbClr val="FF9900"/>
              </a:solidFill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91F9DE-D108-4126-9ECA-705DE36CFC85}"/>
              </a:ext>
            </a:extLst>
          </p:cNvPr>
          <p:cNvCxnSpPr>
            <a:cxnSpLocks/>
          </p:cNvCxnSpPr>
          <p:nvPr/>
        </p:nvCxnSpPr>
        <p:spPr>
          <a:xfrm flipV="1">
            <a:off x="6324600" y="2133600"/>
            <a:ext cx="1066245" cy="11359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38BDDA-C15D-4A6B-83EE-8770D9725DA1}"/>
              </a:ext>
            </a:extLst>
          </p:cNvPr>
          <p:cNvCxnSpPr>
            <a:cxnSpLocks/>
          </p:cNvCxnSpPr>
          <p:nvPr/>
        </p:nvCxnSpPr>
        <p:spPr>
          <a:xfrm>
            <a:off x="6656949" y="5074598"/>
            <a:ext cx="1276906" cy="4689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383823-C87C-4096-B2BE-F948B266BDF6}"/>
              </a:ext>
            </a:extLst>
          </p:cNvPr>
          <p:cNvCxnSpPr>
            <a:cxnSpLocks/>
          </p:cNvCxnSpPr>
          <p:nvPr/>
        </p:nvCxnSpPr>
        <p:spPr>
          <a:xfrm flipH="1">
            <a:off x="3618099" y="4314314"/>
            <a:ext cx="1522109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nhaltsplatzhalter 4">
            <a:extLst>
              <a:ext uri="{FF2B5EF4-FFF2-40B4-BE49-F238E27FC236}">
                <a16:creationId xmlns:a16="http://schemas.microsoft.com/office/drawing/2014/main" id="{9D5B2E1A-26F1-466A-9E3D-E366386621E8}"/>
              </a:ext>
            </a:extLst>
          </p:cNvPr>
          <p:cNvSpPr txBox="1">
            <a:spLocks/>
          </p:cNvSpPr>
          <p:nvPr/>
        </p:nvSpPr>
        <p:spPr>
          <a:xfrm flipH="1">
            <a:off x="7642358" y="1266637"/>
            <a:ext cx="4301991" cy="167475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spcAft>
                <a:spcPts val="0"/>
              </a:spcAft>
              <a:buClr>
                <a:srgbClr val="ED3237"/>
              </a:buClr>
              <a:buSzPct val="150000"/>
              <a:buNone/>
              <a:defRPr/>
            </a:pPr>
            <a:r>
              <a:rPr lang="en-US" sz="1800" b="1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Merge </a:t>
            </a:r>
            <a:r>
              <a:rPr lang="en-US" sz="2000" b="1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Tables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Gilroy ExtraBold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lang="en-US" sz="1400" b="1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All three data tables were Merged into single data frame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Font typeface="Wingdings" panose="05000000000000000000" pitchFamily="2" charset="2"/>
              <a:buNone/>
              <a:tabLst/>
              <a:defRPr/>
            </a:pPr>
            <a:r>
              <a:rPr lang="en-US" sz="1400" b="1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Subset data frames created for analysis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42E039BE-E20D-459F-8ED3-8DD1D64D9AEB}"/>
              </a:ext>
            </a:extLst>
          </p:cNvPr>
          <p:cNvSpPr txBox="1">
            <a:spLocks/>
          </p:cNvSpPr>
          <p:nvPr/>
        </p:nvSpPr>
        <p:spPr>
          <a:xfrm flipH="1">
            <a:off x="1184216" y="3265507"/>
            <a:ext cx="2174000" cy="196977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Handle Missing Data</a:t>
            </a:r>
          </a:p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All columns – if rows are null – replace with 0</a:t>
            </a:r>
          </a:p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400" b="1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Check for critical rows – IF there is consistent data</a:t>
            </a:r>
          </a:p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Removing Duplicate columns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Inhaltsplatzhalter 4">
            <a:extLst>
              <a:ext uri="{FF2B5EF4-FFF2-40B4-BE49-F238E27FC236}">
                <a16:creationId xmlns:a16="http://schemas.microsoft.com/office/drawing/2014/main" id="{798B2622-CC51-45E6-B99E-9BA76C84D6BA}"/>
              </a:ext>
            </a:extLst>
          </p:cNvPr>
          <p:cNvSpPr txBox="1">
            <a:spLocks/>
          </p:cNvSpPr>
          <p:nvPr/>
        </p:nvSpPr>
        <p:spPr>
          <a:xfrm flipH="1">
            <a:off x="8193736" y="5318235"/>
            <a:ext cx="3738157" cy="2897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237"/>
              </a:buClr>
              <a:buSzPct val="150000"/>
              <a:buFont typeface="Wingdings" panose="05000000000000000000" pitchFamily="2" charset="2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C1D1B9-B1C7-44E6-91C9-62145515C212}"/>
              </a:ext>
            </a:extLst>
          </p:cNvPr>
          <p:cNvGrpSpPr/>
          <p:nvPr/>
        </p:nvGrpSpPr>
        <p:grpSpPr>
          <a:xfrm>
            <a:off x="4618960" y="2704301"/>
            <a:ext cx="3023398" cy="3056554"/>
            <a:chOff x="4233120" y="1879600"/>
            <a:chExt cx="3795080" cy="3836698"/>
          </a:xfrm>
        </p:grpSpPr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D9935A17-DE12-4F2A-BE89-F3578E35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348" y="3100103"/>
              <a:ext cx="954335" cy="727850"/>
            </a:xfrm>
            <a:custGeom>
              <a:avLst/>
              <a:gdLst>
                <a:gd name="T0" fmla="*/ 0 w 971"/>
                <a:gd name="T1" fmla="*/ 74 h 741"/>
                <a:gd name="T2" fmla="*/ 653 w 971"/>
                <a:gd name="T3" fmla="*/ 0 h 741"/>
                <a:gd name="T4" fmla="*/ 971 w 971"/>
                <a:gd name="T5" fmla="*/ 384 h 741"/>
                <a:gd name="T6" fmla="*/ 403 w 971"/>
                <a:gd name="T7" fmla="*/ 741 h 741"/>
                <a:gd name="T8" fmla="*/ 133 w 971"/>
                <a:gd name="T9" fmla="*/ 566 h 741"/>
                <a:gd name="T10" fmla="*/ 0 w 971"/>
                <a:gd name="T11" fmla="*/ 74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1" h="741">
                  <a:moveTo>
                    <a:pt x="0" y="74"/>
                  </a:moveTo>
                  <a:lnTo>
                    <a:pt x="653" y="0"/>
                  </a:lnTo>
                  <a:lnTo>
                    <a:pt x="971" y="384"/>
                  </a:lnTo>
                  <a:lnTo>
                    <a:pt x="403" y="741"/>
                  </a:lnTo>
                  <a:lnTo>
                    <a:pt x="133" y="566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30578E7-1DF2-4911-A934-86979D34C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934" y="3154305"/>
              <a:ext cx="583636" cy="386186"/>
            </a:xfrm>
            <a:custGeom>
              <a:avLst/>
              <a:gdLst>
                <a:gd name="T0" fmla="*/ 36 w 594"/>
                <a:gd name="T1" fmla="*/ 393 h 393"/>
                <a:gd name="T2" fmla="*/ 594 w 594"/>
                <a:gd name="T3" fmla="*/ 331 h 393"/>
                <a:gd name="T4" fmla="*/ 407 w 594"/>
                <a:gd name="T5" fmla="*/ 80 h 393"/>
                <a:gd name="T6" fmla="*/ 152 w 594"/>
                <a:gd name="T7" fmla="*/ 0 h 393"/>
                <a:gd name="T8" fmla="*/ 0 w 594"/>
                <a:gd name="T9" fmla="*/ 42 h 393"/>
                <a:gd name="T10" fmla="*/ 0 w 594"/>
                <a:gd name="T11" fmla="*/ 246 h 393"/>
                <a:gd name="T12" fmla="*/ 36 w 594"/>
                <a:gd name="T13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93">
                  <a:moveTo>
                    <a:pt x="36" y="393"/>
                  </a:moveTo>
                  <a:lnTo>
                    <a:pt x="594" y="331"/>
                  </a:lnTo>
                  <a:lnTo>
                    <a:pt x="407" y="80"/>
                  </a:lnTo>
                  <a:lnTo>
                    <a:pt x="152" y="0"/>
                  </a:lnTo>
                  <a:lnTo>
                    <a:pt x="0" y="42"/>
                  </a:lnTo>
                  <a:lnTo>
                    <a:pt x="0" y="246"/>
                  </a:lnTo>
                  <a:lnTo>
                    <a:pt x="36" y="39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B89A42E1-7DFF-4BE6-BD59-605DEBBB0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164" y="3915063"/>
              <a:ext cx="522658" cy="814959"/>
            </a:xfrm>
            <a:custGeom>
              <a:avLst/>
              <a:gdLst>
                <a:gd name="T0" fmla="*/ 55 w 225"/>
                <a:gd name="T1" fmla="*/ 351 h 351"/>
                <a:gd name="T2" fmla="*/ 210 w 225"/>
                <a:gd name="T3" fmla="*/ 304 h 351"/>
                <a:gd name="T4" fmla="*/ 225 w 225"/>
                <a:gd name="T5" fmla="*/ 70 h 351"/>
                <a:gd name="T6" fmla="*/ 163 w 225"/>
                <a:gd name="T7" fmla="*/ 0 h 351"/>
                <a:gd name="T8" fmla="*/ 36 w 225"/>
                <a:gd name="T9" fmla="*/ 84 h 351"/>
                <a:gd name="T10" fmla="*/ 0 w 225"/>
                <a:gd name="T11" fmla="*/ 200 h 351"/>
                <a:gd name="T12" fmla="*/ 55 w 225"/>
                <a:gd name="T13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51">
                  <a:moveTo>
                    <a:pt x="55" y="351"/>
                  </a:moveTo>
                  <a:cubicBezTo>
                    <a:pt x="210" y="304"/>
                    <a:pt x="210" y="304"/>
                    <a:pt x="210" y="304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8" y="82"/>
                    <a:pt x="36" y="84"/>
                  </a:cubicBezTo>
                  <a:cubicBezTo>
                    <a:pt x="35" y="85"/>
                    <a:pt x="0" y="200"/>
                    <a:pt x="0" y="200"/>
                  </a:cubicBezTo>
                  <a:lnTo>
                    <a:pt x="55" y="35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0" name="Freeform 51">
              <a:extLst>
                <a:ext uri="{FF2B5EF4-FFF2-40B4-BE49-F238E27FC236}">
                  <a16:creationId xmlns:a16="http://schemas.microsoft.com/office/drawing/2014/main" id="{B1516609-EEA9-4D02-AD98-8987E42FD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370" y="4212204"/>
              <a:ext cx="760758" cy="555566"/>
            </a:xfrm>
            <a:custGeom>
              <a:avLst/>
              <a:gdLst>
                <a:gd name="T0" fmla="*/ 6 w 327"/>
                <a:gd name="T1" fmla="*/ 23 h 239"/>
                <a:gd name="T2" fmla="*/ 327 w 327"/>
                <a:gd name="T3" fmla="*/ 0 h 239"/>
                <a:gd name="T4" fmla="*/ 249 w 327"/>
                <a:gd name="T5" fmla="*/ 160 h 239"/>
                <a:gd name="T6" fmla="*/ 108 w 327"/>
                <a:gd name="T7" fmla="*/ 239 h 239"/>
                <a:gd name="T8" fmla="*/ 1 w 327"/>
                <a:gd name="T9" fmla="*/ 152 h 239"/>
                <a:gd name="T10" fmla="*/ 6 w 327"/>
                <a:gd name="T11" fmla="*/ 2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239">
                  <a:moveTo>
                    <a:pt x="6" y="23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49" y="160"/>
                    <a:pt x="113" y="239"/>
                    <a:pt x="108" y="239"/>
                  </a:cubicBezTo>
                  <a:cubicBezTo>
                    <a:pt x="103" y="238"/>
                    <a:pt x="3" y="152"/>
                    <a:pt x="1" y="152"/>
                  </a:cubicBezTo>
                  <a:cubicBezTo>
                    <a:pt x="0" y="151"/>
                    <a:pt x="6" y="23"/>
                    <a:pt x="6" y="2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1" name="Freeform 52">
              <a:extLst>
                <a:ext uri="{FF2B5EF4-FFF2-40B4-BE49-F238E27FC236}">
                  <a16:creationId xmlns:a16="http://schemas.microsoft.com/office/drawing/2014/main" id="{9B2796C6-71E2-4C0E-9DD8-92BC39E76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034" y="3340139"/>
              <a:ext cx="580732" cy="1016279"/>
            </a:xfrm>
            <a:custGeom>
              <a:avLst/>
              <a:gdLst>
                <a:gd name="T0" fmla="*/ 94 w 591"/>
                <a:gd name="T1" fmla="*/ 1034 h 1034"/>
                <a:gd name="T2" fmla="*/ 579 w 591"/>
                <a:gd name="T3" fmla="*/ 968 h 1034"/>
                <a:gd name="T4" fmla="*/ 591 w 591"/>
                <a:gd name="T5" fmla="*/ 497 h 1034"/>
                <a:gd name="T6" fmla="*/ 402 w 591"/>
                <a:gd name="T7" fmla="*/ 24 h 1034"/>
                <a:gd name="T8" fmla="*/ 321 w 591"/>
                <a:gd name="T9" fmla="*/ 0 h 1034"/>
                <a:gd name="T10" fmla="*/ 0 w 591"/>
                <a:gd name="T11" fmla="*/ 19 h 1034"/>
                <a:gd name="T12" fmla="*/ 94 w 591"/>
                <a:gd name="T13" fmla="*/ 1034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1034">
                  <a:moveTo>
                    <a:pt x="94" y="1034"/>
                  </a:moveTo>
                  <a:lnTo>
                    <a:pt x="579" y="968"/>
                  </a:lnTo>
                  <a:lnTo>
                    <a:pt x="591" y="497"/>
                  </a:lnTo>
                  <a:lnTo>
                    <a:pt x="402" y="24"/>
                  </a:lnTo>
                  <a:lnTo>
                    <a:pt x="321" y="0"/>
                  </a:lnTo>
                  <a:lnTo>
                    <a:pt x="0" y="19"/>
                  </a:lnTo>
                  <a:lnTo>
                    <a:pt x="94" y="10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B269DD2-E58E-442C-A209-C96E53FCF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058" y="1896054"/>
              <a:ext cx="686231" cy="693006"/>
            </a:xfrm>
            <a:custGeom>
              <a:avLst/>
              <a:gdLst>
                <a:gd name="T0" fmla="*/ 168 w 698"/>
                <a:gd name="T1" fmla="*/ 0 h 705"/>
                <a:gd name="T2" fmla="*/ 0 w 698"/>
                <a:gd name="T3" fmla="*/ 485 h 705"/>
                <a:gd name="T4" fmla="*/ 457 w 698"/>
                <a:gd name="T5" fmla="*/ 705 h 705"/>
                <a:gd name="T6" fmla="*/ 698 w 698"/>
                <a:gd name="T7" fmla="*/ 606 h 705"/>
                <a:gd name="T8" fmla="*/ 660 w 698"/>
                <a:gd name="T9" fmla="*/ 352 h 705"/>
                <a:gd name="T10" fmla="*/ 168 w 698"/>
                <a:gd name="T1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8" h="705">
                  <a:moveTo>
                    <a:pt x="168" y="0"/>
                  </a:moveTo>
                  <a:lnTo>
                    <a:pt x="0" y="485"/>
                  </a:lnTo>
                  <a:lnTo>
                    <a:pt x="457" y="705"/>
                  </a:lnTo>
                  <a:lnTo>
                    <a:pt x="698" y="606"/>
                  </a:lnTo>
                  <a:lnTo>
                    <a:pt x="660" y="35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DCF4FE4-9A8D-45CE-A5A2-8D9D3D05E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293" y="2385804"/>
              <a:ext cx="509108" cy="679456"/>
            </a:xfrm>
            <a:custGeom>
              <a:avLst/>
              <a:gdLst>
                <a:gd name="T0" fmla="*/ 518 w 518"/>
                <a:gd name="T1" fmla="*/ 71 h 691"/>
                <a:gd name="T2" fmla="*/ 303 w 518"/>
                <a:gd name="T3" fmla="*/ 691 h 691"/>
                <a:gd name="T4" fmla="*/ 45 w 518"/>
                <a:gd name="T5" fmla="*/ 407 h 691"/>
                <a:gd name="T6" fmla="*/ 0 w 518"/>
                <a:gd name="T7" fmla="*/ 94 h 691"/>
                <a:gd name="T8" fmla="*/ 166 w 518"/>
                <a:gd name="T9" fmla="*/ 0 h 691"/>
                <a:gd name="T10" fmla="*/ 518 w 518"/>
                <a:gd name="T11" fmla="*/ 7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691">
                  <a:moveTo>
                    <a:pt x="518" y="71"/>
                  </a:moveTo>
                  <a:lnTo>
                    <a:pt x="303" y="691"/>
                  </a:lnTo>
                  <a:lnTo>
                    <a:pt x="45" y="407"/>
                  </a:lnTo>
                  <a:lnTo>
                    <a:pt x="0" y="94"/>
                  </a:lnTo>
                  <a:lnTo>
                    <a:pt x="166" y="0"/>
                  </a:lnTo>
                  <a:lnTo>
                    <a:pt x="518" y="7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740D7BB0-0A69-4ECB-B161-0DE943F5D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7977" y="2408065"/>
              <a:ext cx="868193" cy="576860"/>
            </a:xfrm>
            <a:custGeom>
              <a:avLst/>
              <a:gdLst>
                <a:gd name="T0" fmla="*/ 883 w 883"/>
                <a:gd name="T1" fmla="*/ 78 h 587"/>
                <a:gd name="T2" fmla="*/ 665 w 883"/>
                <a:gd name="T3" fmla="*/ 587 h 587"/>
                <a:gd name="T4" fmla="*/ 137 w 883"/>
                <a:gd name="T5" fmla="*/ 411 h 587"/>
                <a:gd name="T6" fmla="*/ 0 w 883"/>
                <a:gd name="T7" fmla="*/ 142 h 587"/>
                <a:gd name="T8" fmla="*/ 279 w 883"/>
                <a:gd name="T9" fmla="*/ 0 h 587"/>
                <a:gd name="T10" fmla="*/ 883 w 883"/>
                <a:gd name="T11" fmla="*/ 7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3" h="587">
                  <a:moveTo>
                    <a:pt x="883" y="78"/>
                  </a:moveTo>
                  <a:lnTo>
                    <a:pt x="665" y="587"/>
                  </a:lnTo>
                  <a:lnTo>
                    <a:pt x="137" y="411"/>
                  </a:lnTo>
                  <a:lnTo>
                    <a:pt x="0" y="142"/>
                  </a:lnTo>
                  <a:lnTo>
                    <a:pt x="279" y="0"/>
                  </a:lnTo>
                  <a:lnTo>
                    <a:pt x="883" y="7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4F2ED4CA-C40F-4A5C-AFC8-A7140DB1D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344" y="2735211"/>
              <a:ext cx="518787" cy="587506"/>
            </a:xfrm>
            <a:custGeom>
              <a:avLst/>
              <a:gdLst>
                <a:gd name="T0" fmla="*/ 83 w 223"/>
                <a:gd name="T1" fmla="*/ 0 h 253"/>
                <a:gd name="T2" fmla="*/ 0 w 223"/>
                <a:gd name="T3" fmla="*/ 241 h 253"/>
                <a:gd name="T4" fmla="*/ 118 w 223"/>
                <a:gd name="T5" fmla="*/ 253 h 253"/>
                <a:gd name="T6" fmla="*/ 223 w 223"/>
                <a:gd name="T7" fmla="*/ 193 h 253"/>
                <a:gd name="T8" fmla="*/ 203 w 223"/>
                <a:gd name="T9" fmla="*/ 75 h 253"/>
                <a:gd name="T10" fmla="*/ 83 w 223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53">
                  <a:moveTo>
                    <a:pt x="83" y="0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223" y="198"/>
                    <a:pt x="223" y="193"/>
                  </a:cubicBezTo>
                  <a:cubicBezTo>
                    <a:pt x="223" y="188"/>
                    <a:pt x="203" y="75"/>
                    <a:pt x="203" y="7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F75AAB1D-011C-47C9-83FF-3CC958563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810" y="2434198"/>
              <a:ext cx="1049188" cy="762694"/>
            </a:xfrm>
            <a:custGeom>
              <a:avLst/>
              <a:gdLst>
                <a:gd name="T0" fmla="*/ 451 w 451"/>
                <a:gd name="T1" fmla="*/ 138 h 328"/>
                <a:gd name="T2" fmla="*/ 400 w 451"/>
                <a:gd name="T3" fmla="*/ 327 h 328"/>
                <a:gd name="T4" fmla="*/ 22 w 451"/>
                <a:gd name="T5" fmla="*/ 247 h 328"/>
                <a:gd name="T6" fmla="*/ 0 w 451"/>
                <a:gd name="T7" fmla="*/ 169 h 328"/>
                <a:gd name="T8" fmla="*/ 42 w 451"/>
                <a:gd name="T9" fmla="*/ 0 h 328"/>
                <a:gd name="T10" fmla="*/ 451 w 451"/>
                <a:gd name="T11" fmla="*/ 1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1" h="328">
                  <a:moveTo>
                    <a:pt x="451" y="138"/>
                  </a:moveTo>
                  <a:cubicBezTo>
                    <a:pt x="451" y="138"/>
                    <a:pt x="395" y="328"/>
                    <a:pt x="400" y="327"/>
                  </a:cubicBezTo>
                  <a:cubicBezTo>
                    <a:pt x="405" y="326"/>
                    <a:pt x="22" y="247"/>
                    <a:pt x="22" y="247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51" y="1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13894E7E-F18D-4210-B6C6-4EED50956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800" y="4854880"/>
              <a:ext cx="935946" cy="861418"/>
            </a:xfrm>
            <a:custGeom>
              <a:avLst/>
              <a:gdLst>
                <a:gd name="T0" fmla="*/ 473 w 953"/>
                <a:gd name="T1" fmla="*/ 876 h 876"/>
                <a:gd name="T2" fmla="*/ 0 w 953"/>
                <a:gd name="T3" fmla="*/ 261 h 876"/>
                <a:gd name="T4" fmla="*/ 236 w 953"/>
                <a:gd name="T5" fmla="*/ 0 h 876"/>
                <a:gd name="T6" fmla="*/ 953 w 953"/>
                <a:gd name="T7" fmla="*/ 0 h 876"/>
                <a:gd name="T8" fmla="*/ 773 w 953"/>
                <a:gd name="T9" fmla="*/ 348 h 876"/>
                <a:gd name="T10" fmla="*/ 473 w 953"/>
                <a:gd name="T11" fmla="*/ 87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3" h="876">
                  <a:moveTo>
                    <a:pt x="473" y="876"/>
                  </a:moveTo>
                  <a:lnTo>
                    <a:pt x="0" y="261"/>
                  </a:lnTo>
                  <a:lnTo>
                    <a:pt x="236" y="0"/>
                  </a:lnTo>
                  <a:lnTo>
                    <a:pt x="953" y="0"/>
                  </a:lnTo>
                  <a:lnTo>
                    <a:pt x="773" y="348"/>
                  </a:lnTo>
                  <a:lnTo>
                    <a:pt x="473" y="8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2BD40DF2-5871-464C-BD3E-C445D1028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430" y="4200590"/>
              <a:ext cx="794634" cy="906908"/>
            </a:xfrm>
            <a:custGeom>
              <a:avLst/>
              <a:gdLst>
                <a:gd name="T0" fmla="*/ 342 w 342"/>
                <a:gd name="T1" fmla="*/ 309 h 390"/>
                <a:gd name="T2" fmla="*/ 112 w 342"/>
                <a:gd name="T3" fmla="*/ 0 h 390"/>
                <a:gd name="T4" fmla="*/ 2 w 342"/>
                <a:gd name="T5" fmla="*/ 198 h 390"/>
                <a:gd name="T6" fmla="*/ 102 w 342"/>
                <a:gd name="T7" fmla="*/ 340 h 390"/>
                <a:gd name="T8" fmla="*/ 252 w 342"/>
                <a:gd name="T9" fmla="*/ 390 h 390"/>
                <a:gd name="T10" fmla="*/ 342 w 342"/>
                <a:gd name="T11" fmla="*/ 30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90">
                  <a:moveTo>
                    <a:pt x="342" y="309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0" y="185"/>
                    <a:pt x="2" y="198"/>
                  </a:cubicBezTo>
                  <a:cubicBezTo>
                    <a:pt x="4" y="211"/>
                    <a:pt x="102" y="340"/>
                    <a:pt x="102" y="340"/>
                  </a:cubicBezTo>
                  <a:cubicBezTo>
                    <a:pt x="252" y="390"/>
                    <a:pt x="252" y="390"/>
                    <a:pt x="252" y="390"/>
                  </a:cubicBezTo>
                  <a:lnTo>
                    <a:pt x="342" y="3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F545C792-5204-4525-8D2E-A145EB370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761" y="4109608"/>
              <a:ext cx="1125652" cy="711396"/>
            </a:xfrm>
            <a:custGeom>
              <a:avLst/>
              <a:gdLst>
                <a:gd name="T0" fmla="*/ 1145 w 1145"/>
                <a:gd name="T1" fmla="*/ 648 h 724"/>
                <a:gd name="T2" fmla="*/ 722 w 1145"/>
                <a:gd name="T3" fmla="*/ 0 h 724"/>
                <a:gd name="T4" fmla="*/ 0 w 1145"/>
                <a:gd name="T5" fmla="*/ 35 h 724"/>
                <a:gd name="T6" fmla="*/ 532 w 1145"/>
                <a:gd name="T7" fmla="*/ 724 h 724"/>
                <a:gd name="T8" fmla="*/ 1145 w 1145"/>
                <a:gd name="T9" fmla="*/ 648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5" h="724">
                  <a:moveTo>
                    <a:pt x="1145" y="648"/>
                  </a:moveTo>
                  <a:lnTo>
                    <a:pt x="722" y="0"/>
                  </a:lnTo>
                  <a:lnTo>
                    <a:pt x="0" y="35"/>
                  </a:lnTo>
                  <a:lnTo>
                    <a:pt x="532" y="724"/>
                  </a:lnTo>
                  <a:lnTo>
                    <a:pt x="1145" y="64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16B7CE8F-7BBB-44A2-9D56-B6E2F96CE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123" y="3827953"/>
              <a:ext cx="847868" cy="646548"/>
            </a:xfrm>
            <a:custGeom>
              <a:avLst/>
              <a:gdLst>
                <a:gd name="T0" fmla="*/ 177 w 364"/>
                <a:gd name="T1" fmla="*/ 278 h 278"/>
                <a:gd name="T2" fmla="*/ 0 w 364"/>
                <a:gd name="T3" fmla="*/ 22 h 278"/>
                <a:gd name="T4" fmla="*/ 163 w 364"/>
                <a:gd name="T5" fmla="*/ 0 h 278"/>
                <a:gd name="T6" fmla="*/ 344 w 364"/>
                <a:gd name="T7" fmla="*/ 71 h 278"/>
                <a:gd name="T8" fmla="*/ 357 w 364"/>
                <a:gd name="T9" fmla="*/ 198 h 278"/>
                <a:gd name="T10" fmla="*/ 177 w 364"/>
                <a:gd name="T11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278">
                  <a:moveTo>
                    <a:pt x="177" y="278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42" y="60"/>
                    <a:pt x="344" y="71"/>
                  </a:cubicBezTo>
                  <a:cubicBezTo>
                    <a:pt x="345" y="82"/>
                    <a:pt x="364" y="190"/>
                    <a:pt x="357" y="198"/>
                  </a:cubicBezTo>
                  <a:cubicBezTo>
                    <a:pt x="349" y="205"/>
                    <a:pt x="177" y="278"/>
                    <a:pt x="177" y="278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1008F2E7-5EF4-476C-A9D6-ACDAE75A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227" y="4008948"/>
              <a:ext cx="1116940" cy="1049188"/>
            </a:xfrm>
            <a:custGeom>
              <a:avLst/>
              <a:gdLst>
                <a:gd name="T0" fmla="*/ 480 w 480"/>
                <a:gd name="T1" fmla="*/ 205 h 451"/>
                <a:gd name="T2" fmla="*/ 334 w 480"/>
                <a:gd name="T3" fmla="*/ 0 h 451"/>
                <a:gd name="T4" fmla="*/ 143 w 480"/>
                <a:gd name="T5" fmla="*/ 47 h 451"/>
                <a:gd name="T6" fmla="*/ 0 w 480"/>
                <a:gd name="T7" fmla="*/ 235 h 451"/>
                <a:gd name="T8" fmla="*/ 122 w 480"/>
                <a:gd name="T9" fmla="*/ 451 h 451"/>
                <a:gd name="T10" fmla="*/ 480 w 480"/>
                <a:gd name="T11" fmla="*/ 20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51">
                  <a:moveTo>
                    <a:pt x="480" y="205"/>
                  </a:moveTo>
                  <a:cubicBezTo>
                    <a:pt x="334" y="0"/>
                    <a:pt x="334" y="0"/>
                    <a:pt x="334" y="0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7"/>
                    <a:pt x="0" y="226"/>
                    <a:pt x="0" y="235"/>
                  </a:cubicBezTo>
                  <a:cubicBezTo>
                    <a:pt x="0" y="245"/>
                    <a:pt x="122" y="451"/>
                    <a:pt x="122" y="451"/>
                  </a:cubicBezTo>
                  <a:lnTo>
                    <a:pt x="480" y="20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2C2A3798-F2F2-4E30-A248-F30FE740A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0898" y="2102213"/>
              <a:ext cx="1395691" cy="3502777"/>
            </a:xfrm>
            <a:custGeom>
              <a:avLst/>
              <a:gdLst>
                <a:gd name="T0" fmla="*/ 121 w 600"/>
                <a:gd name="T1" fmla="*/ 0 h 1506"/>
                <a:gd name="T2" fmla="*/ 0 w 600"/>
                <a:gd name="T3" fmla="*/ 438 h 1506"/>
                <a:gd name="T4" fmla="*/ 118 w 600"/>
                <a:gd name="T5" fmla="*/ 618 h 1506"/>
                <a:gd name="T6" fmla="*/ 119 w 600"/>
                <a:gd name="T7" fmla="*/ 615 h 1506"/>
                <a:gd name="T8" fmla="*/ 120 w 600"/>
                <a:gd name="T9" fmla="*/ 612 h 1506"/>
                <a:gd name="T10" fmla="*/ 121 w 600"/>
                <a:gd name="T11" fmla="*/ 610 h 1506"/>
                <a:gd name="T12" fmla="*/ 121 w 600"/>
                <a:gd name="T13" fmla="*/ 607 h 1506"/>
                <a:gd name="T14" fmla="*/ 151 w 600"/>
                <a:gd name="T15" fmla="*/ 544 h 1506"/>
                <a:gd name="T16" fmla="*/ 190 w 600"/>
                <a:gd name="T17" fmla="*/ 514 h 1506"/>
                <a:gd name="T18" fmla="*/ 235 w 600"/>
                <a:gd name="T19" fmla="*/ 519 h 1506"/>
                <a:gd name="T20" fmla="*/ 280 w 600"/>
                <a:gd name="T21" fmla="*/ 561 h 1506"/>
                <a:gd name="T22" fmla="*/ 316 w 600"/>
                <a:gd name="T23" fmla="*/ 636 h 1506"/>
                <a:gd name="T24" fmla="*/ 336 w 600"/>
                <a:gd name="T25" fmla="*/ 728 h 1506"/>
                <a:gd name="T26" fmla="*/ 339 w 600"/>
                <a:gd name="T27" fmla="*/ 824 h 1506"/>
                <a:gd name="T28" fmla="*/ 322 w 600"/>
                <a:gd name="T29" fmla="*/ 912 h 1506"/>
                <a:gd name="T30" fmla="*/ 290 w 600"/>
                <a:gd name="T31" fmla="*/ 973 h 1506"/>
                <a:gd name="T32" fmla="*/ 249 w 600"/>
                <a:gd name="T33" fmla="*/ 998 h 1506"/>
                <a:gd name="T34" fmla="*/ 204 w 600"/>
                <a:gd name="T35" fmla="*/ 987 h 1506"/>
                <a:gd name="T36" fmla="*/ 162 w 600"/>
                <a:gd name="T37" fmla="*/ 942 h 1506"/>
                <a:gd name="T38" fmla="*/ 160 w 600"/>
                <a:gd name="T39" fmla="*/ 939 h 1506"/>
                <a:gd name="T40" fmla="*/ 158 w 600"/>
                <a:gd name="T41" fmla="*/ 936 h 1506"/>
                <a:gd name="T42" fmla="*/ 157 w 600"/>
                <a:gd name="T43" fmla="*/ 933 h 1506"/>
                <a:gd name="T44" fmla="*/ 155 w 600"/>
                <a:gd name="T45" fmla="*/ 930 h 1506"/>
                <a:gd name="T46" fmla="*/ 88 w 600"/>
                <a:gd name="T47" fmla="*/ 1148 h 1506"/>
                <a:gd name="T48" fmla="*/ 303 w 600"/>
                <a:gd name="T49" fmla="*/ 1506 h 1506"/>
                <a:gd name="T50" fmla="*/ 600 w 600"/>
                <a:gd name="T51" fmla="*/ 655 h 1506"/>
                <a:gd name="T52" fmla="*/ 121 w 600"/>
                <a:gd name="T53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0" h="1506">
                  <a:moveTo>
                    <a:pt x="121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118" y="618"/>
                    <a:pt x="118" y="618"/>
                    <a:pt x="118" y="618"/>
                  </a:cubicBezTo>
                  <a:cubicBezTo>
                    <a:pt x="119" y="617"/>
                    <a:pt x="119" y="616"/>
                    <a:pt x="119" y="615"/>
                  </a:cubicBezTo>
                  <a:cubicBezTo>
                    <a:pt x="119" y="614"/>
                    <a:pt x="120" y="613"/>
                    <a:pt x="120" y="612"/>
                  </a:cubicBezTo>
                  <a:cubicBezTo>
                    <a:pt x="120" y="612"/>
                    <a:pt x="120" y="611"/>
                    <a:pt x="121" y="610"/>
                  </a:cubicBezTo>
                  <a:cubicBezTo>
                    <a:pt x="121" y="609"/>
                    <a:pt x="121" y="608"/>
                    <a:pt x="121" y="607"/>
                  </a:cubicBezTo>
                  <a:cubicBezTo>
                    <a:pt x="129" y="581"/>
                    <a:pt x="139" y="560"/>
                    <a:pt x="151" y="544"/>
                  </a:cubicBezTo>
                  <a:cubicBezTo>
                    <a:pt x="163" y="529"/>
                    <a:pt x="176" y="518"/>
                    <a:pt x="190" y="514"/>
                  </a:cubicBezTo>
                  <a:cubicBezTo>
                    <a:pt x="205" y="510"/>
                    <a:pt x="220" y="511"/>
                    <a:pt x="235" y="519"/>
                  </a:cubicBezTo>
                  <a:cubicBezTo>
                    <a:pt x="250" y="527"/>
                    <a:pt x="266" y="541"/>
                    <a:pt x="280" y="561"/>
                  </a:cubicBezTo>
                  <a:cubicBezTo>
                    <a:pt x="294" y="582"/>
                    <a:pt x="306" y="608"/>
                    <a:pt x="316" y="636"/>
                  </a:cubicBezTo>
                  <a:cubicBezTo>
                    <a:pt x="325" y="665"/>
                    <a:pt x="332" y="696"/>
                    <a:pt x="336" y="728"/>
                  </a:cubicBezTo>
                  <a:cubicBezTo>
                    <a:pt x="340" y="760"/>
                    <a:pt x="341" y="793"/>
                    <a:pt x="339" y="824"/>
                  </a:cubicBezTo>
                  <a:cubicBezTo>
                    <a:pt x="336" y="855"/>
                    <a:pt x="331" y="885"/>
                    <a:pt x="322" y="912"/>
                  </a:cubicBezTo>
                  <a:cubicBezTo>
                    <a:pt x="314" y="938"/>
                    <a:pt x="303" y="958"/>
                    <a:pt x="290" y="973"/>
                  </a:cubicBezTo>
                  <a:cubicBezTo>
                    <a:pt x="277" y="987"/>
                    <a:pt x="263" y="996"/>
                    <a:pt x="249" y="998"/>
                  </a:cubicBezTo>
                  <a:cubicBezTo>
                    <a:pt x="234" y="1000"/>
                    <a:pt x="219" y="997"/>
                    <a:pt x="204" y="987"/>
                  </a:cubicBezTo>
                  <a:cubicBezTo>
                    <a:pt x="189" y="978"/>
                    <a:pt x="175" y="963"/>
                    <a:pt x="162" y="942"/>
                  </a:cubicBezTo>
                  <a:cubicBezTo>
                    <a:pt x="161" y="941"/>
                    <a:pt x="160" y="940"/>
                    <a:pt x="160" y="939"/>
                  </a:cubicBezTo>
                  <a:cubicBezTo>
                    <a:pt x="159" y="938"/>
                    <a:pt x="159" y="937"/>
                    <a:pt x="158" y="936"/>
                  </a:cubicBezTo>
                  <a:cubicBezTo>
                    <a:pt x="158" y="935"/>
                    <a:pt x="157" y="934"/>
                    <a:pt x="157" y="933"/>
                  </a:cubicBezTo>
                  <a:cubicBezTo>
                    <a:pt x="156" y="932"/>
                    <a:pt x="155" y="931"/>
                    <a:pt x="155" y="930"/>
                  </a:cubicBezTo>
                  <a:cubicBezTo>
                    <a:pt x="88" y="1148"/>
                    <a:pt x="88" y="1148"/>
                    <a:pt x="88" y="1148"/>
                  </a:cubicBezTo>
                  <a:cubicBezTo>
                    <a:pt x="303" y="1506"/>
                    <a:pt x="303" y="1506"/>
                    <a:pt x="303" y="1506"/>
                  </a:cubicBezTo>
                  <a:cubicBezTo>
                    <a:pt x="600" y="655"/>
                    <a:pt x="600" y="655"/>
                    <a:pt x="600" y="655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3" name="Freeform 66">
              <a:extLst>
                <a:ext uri="{FF2B5EF4-FFF2-40B4-BE49-F238E27FC236}">
                  <a16:creationId xmlns:a16="http://schemas.microsoft.com/office/drawing/2014/main" id="{76A3371B-F1AC-42C2-8584-00C46BA08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521" y="2083824"/>
              <a:ext cx="3264679" cy="1541842"/>
            </a:xfrm>
            <a:custGeom>
              <a:avLst/>
              <a:gdLst>
                <a:gd name="T0" fmla="*/ 455 w 1404"/>
                <a:gd name="T1" fmla="*/ 0 h 663"/>
                <a:gd name="T2" fmla="*/ 0 w 1404"/>
                <a:gd name="T3" fmla="*/ 8 h 663"/>
                <a:gd name="T4" fmla="*/ 479 w 1404"/>
                <a:gd name="T5" fmla="*/ 663 h 663"/>
                <a:gd name="T6" fmla="*/ 1404 w 1404"/>
                <a:gd name="T7" fmla="*/ 587 h 663"/>
                <a:gd name="T8" fmla="*/ 1120 w 1404"/>
                <a:gd name="T9" fmla="*/ 269 h 663"/>
                <a:gd name="T10" fmla="*/ 876 w 1404"/>
                <a:gd name="T11" fmla="*/ 280 h 663"/>
                <a:gd name="T12" fmla="*/ 877 w 1404"/>
                <a:gd name="T13" fmla="*/ 282 h 663"/>
                <a:gd name="T14" fmla="*/ 879 w 1404"/>
                <a:gd name="T15" fmla="*/ 284 h 663"/>
                <a:gd name="T16" fmla="*/ 881 w 1404"/>
                <a:gd name="T17" fmla="*/ 286 h 663"/>
                <a:gd name="T18" fmla="*/ 883 w 1404"/>
                <a:gd name="T19" fmla="*/ 289 h 663"/>
                <a:gd name="T20" fmla="*/ 913 w 1404"/>
                <a:gd name="T21" fmla="*/ 344 h 663"/>
                <a:gd name="T22" fmla="*/ 909 w 1404"/>
                <a:gd name="T23" fmla="*/ 391 h 663"/>
                <a:gd name="T24" fmla="*/ 871 w 1404"/>
                <a:gd name="T25" fmla="*/ 426 h 663"/>
                <a:gd name="T26" fmla="*/ 801 w 1404"/>
                <a:gd name="T27" fmla="*/ 443 h 663"/>
                <a:gd name="T28" fmla="*/ 710 w 1404"/>
                <a:gd name="T29" fmla="*/ 436 h 663"/>
                <a:gd name="T30" fmla="*/ 618 w 1404"/>
                <a:gd name="T31" fmla="*/ 408 h 663"/>
                <a:gd name="T32" fmla="*/ 536 w 1404"/>
                <a:gd name="T33" fmla="*/ 364 h 663"/>
                <a:gd name="T34" fmla="*/ 475 w 1404"/>
                <a:gd name="T35" fmla="*/ 308 h 663"/>
                <a:gd name="T36" fmla="*/ 448 w 1404"/>
                <a:gd name="T37" fmla="*/ 251 h 663"/>
                <a:gd name="T38" fmla="*/ 458 w 1404"/>
                <a:gd name="T39" fmla="*/ 205 h 663"/>
                <a:gd name="T40" fmla="*/ 500 w 1404"/>
                <a:gd name="T41" fmla="*/ 173 h 663"/>
                <a:gd name="T42" fmla="*/ 571 w 1404"/>
                <a:gd name="T43" fmla="*/ 160 h 663"/>
                <a:gd name="T44" fmla="*/ 574 w 1404"/>
                <a:gd name="T45" fmla="*/ 160 h 663"/>
                <a:gd name="T46" fmla="*/ 578 w 1404"/>
                <a:gd name="T47" fmla="*/ 160 h 663"/>
                <a:gd name="T48" fmla="*/ 582 w 1404"/>
                <a:gd name="T49" fmla="*/ 160 h 663"/>
                <a:gd name="T50" fmla="*/ 585 w 1404"/>
                <a:gd name="T51" fmla="*/ 160 h 663"/>
                <a:gd name="T52" fmla="*/ 455 w 1404"/>
                <a:gd name="T53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4" h="663">
                  <a:moveTo>
                    <a:pt x="455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79" y="663"/>
                    <a:pt x="479" y="663"/>
                    <a:pt x="479" y="663"/>
                  </a:cubicBezTo>
                  <a:cubicBezTo>
                    <a:pt x="1404" y="587"/>
                    <a:pt x="1404" y="587"/>
                    <a:pt x="1404" y="587"/>
                  </a:cubicBezTo>
                  <a:cubicBezTo>
                    <a:pt x="1120" y="269"/>
                    <a:pt x="1120" y="269"/>
                    <a:pt x="1120" y="269"/>
                  </a:cubicBezTo>
                  <a:cubicBezTo>
                    <a:pt x="876" y="280"/>
                    <a:pt x="876" y="280"/>
                    <a:pt x="876" y="280"/>
                  </a:cubicBezTo>
                  <a:cubicBezTo>
                    <a:pt x="876" y="281"/>
                    <a:pt x="877" y="282"/>
                    <a:pt x="877" y="282"/>
                  </a:cubicBezTo>
                  <a:cubicBezTo>
                    <a:pt x="878" y="283"/>
                    <a:pt x="879" y="284"/>
                    <a:pt x="879" y="284"/>
                  </a:cubicBezTo>
                  <a:cubicBezTo>
                    <a:pt x="880" y="285"/>
                    <a:pt x="881" y="286"/>
                    <a:pt x="881" y="286"/>
                  </a:cubicBezTo>
                  <a:cubicBezTo>
                    <a:pt x="882" y="287"/>
                    <a:pt x="882" y="288"/>
                    <a:pt x="883" y="289"/>
                  </a:cubicBezTo>
                  <a:cubicBezTo>
                    <a:pt x="899" y="308"/>
                    <a:pt x="909" y="326"/>
                    <a:pt x="913" y="344"/>
                  </a:cubicBezTo>
                  <a:cubicBezTo>
                    <a:pt x="918" y="361"/>
                    <a:pt x="916" y="377"/>
                    <a:pt x="909" y="391"/>
                  </a:cubicBezTo>
                  <a:cubicBezTo>
                    <a:pt x="902" y="405"/>
                    <a:pt x="889" y="417"/>
                    <a:pt x="871" y="426"/>
                  </a:cubicBezTo>
                  <a:cubicBezTo>
                    <a:pt x="853" y="435"/>
                    <a:pt x="829" y="441"/>
                    <a:pt x="801" y="443"/>
                  </a:cubicBezTo>
                  <a:cubicBezTo>
                    <a:pt x="772" y="445"/>
                    <a:pt x="741" y="442"/>
                    <a:pt x="710" y="436"/>
                  </a:cubicBezTo>
                  <a:cubicBezTo>
                    <a:pt x="679" y="430"/>
                    <a:pt x="648" y="420"/>
                    <a:pt x="618" y="408"/>
                  </a:cubicBezTo>
                  <a:cubicBezTo>
                    <a:pt x="588" y="396"/>
                    <a:pt x="560" y="381"/>
                    <a:pt x="536" y="364"/>
                  </a:cubicBezTo>
                  <a:cubicBezTo>
                    <a:pt x="511" y="347"/>
                    <a:pt x="490" y="328"/>
                    <a:pt x="475" y="308"/>
                  </a:cubicBezTo>
                  <a:cubicBezTo>
                    <a:pt x="459" y="288"/>
                    <a:pt x="451" y="269"/>
                    <a:pt x="448" y="251"/>
                  </a:cubicBezTo>
                  <a:cubicBezTo>
                    <a:pt x="446" y="234"/>
                    <a:pt x="449" y="219"/>
                    <a:pt x="458" y="205"/>
                  </a:cubicBezTo>
                  <a:cubicBezTo>
                    <a:pt x="467" y="192"/>
                    <a:pt x="481" y="181"/>
                    <a:pt x="500" y="173"/>
                  </a:cubicBezTo>
                  <a:cubicBezTo>
                    <a:pt x="519" y="166"/>
                    <a:pt x="543" y="161"/>
                    <a:pt x="571" y="160"/>
                  </a:cubicBezTo>
                  <a:cubicBezTo>
                    <a:pt x="572" y="160"/>
                    <a:pt x="573" y="160"/>
                    <a:pt x="574" y="160"/>
                  </a:cubicBezTo>
                  <a:cubicBezTo>
                    <a:pt x="576" y="160"/>
                    <a:pt x="577" y="160"/>
                    <a:pt x="578" y="160"/>
                  </a:cubicBezTo>
                  <a:cubicBezTo>
                    <a:pt x="579" y="160"/>
                    <a:pt x="580" y="160"/>
                    <a:pt x="582" y="160"/>
                  </a:cubicBezTo>
                  <a:cubicBezTo>
                    <a:pt x="583" y="160"/>
                    <a:pt x="584" y="160"/>
                    <a:pt x="585" y="16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4" name="Freeform 67">
              <a:extLst>
                <a:ext uri="{FF2B5EF4-FFF2-40B4-BE49-F238E27FC236}">
                  <a16:creationId xmlns:a16="http://schemas.microsoft.com/office/drawing/2014/main" id="{C4842609-8890-4EC8-9E20-4389B5600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856" y="1879600"/>
              <a:ext cx="1467315" cy="1009504"/>
            </a:xfrm>
            <a:custGeom>
              <a:avLst/>
              <a:gdLst>
                <a:gd name="T0" fmla="*/ 399 w 631"/>
                <a:gd name="T1" fmla="*/ 0 h 434"/>
                <a:gd name="T2" fmla="*/ 4 w 631"/>
                <a:gd name="T3" fmla="*/ 7 h 434"/>
                <a:gd name="T4" fmla="*/ 137 w 631"/>
                <a:gd name="T5" fmla="*/ 168 h 434"/>
                <a:gd name="T6" fmla="*/ 150 w 631"/>
                <a:gd name="T7" fmla="*/ 184 h 434"/>
                <a:gd name="T8" fmla="*/ 143 w 631"/>
                <a:gd name="T9" fmla="*/ 184 h 434"/>
                <a:gd name="T10" fmla="*/ 137 w 631"/>
                <a:gd name="T11" fmla="*/ 183 h 434"/>
                <a:gd name="T12" fmla="*/ 131 w 631"/>
                <a:gd name="T13" fmla="*/ 183 h 434"/>
                <a:gd name="T14" fmla="*/ 124 w 631"/>
                <a:gd name="T15" fmla="*/ 183 h 434"/>
                <a:gd name="T16" fmla="*/ 121 w 631"/>
                <a:gd name="T17" fmla="*/ 183 h 434"/>
                <a:gd name="T18" fmla="*/ 117 w 631"/>
                <a:gd name="T19" fmla="*/ 183 h 434"/>
                <a:gd name="T20" fmla="*/ 113 w 631"/>
                <a:gd name="T21" fmla="*/ 183 h 434"/>
                <a:gd name="T22" fmla="*/ 110 w 631"/>
                <a:gd name="T23" fmla="*/ 183 h 434"/>
                <a:gd name="T24" fmla="*/ 48 w 631"/>
                <a:gd name="T25" fmla="*/ 195 h 434"/>
                <a:gd name="T26" fmla="*/ 11 w 631"/>
                <a:gd name="T27" fmla="*/ 223 h 434"/>
                <a:gd name="T28" fmla="*/ 2 w 631"/>
                <a:gd name="T29" fmla="*/ 264 h 434"/>
                <a:gd name="T30" fmla="*/ 26 w 631"/>
                <a:gd name="T31" fmla="*/ 314 h 434"/>
                <a:gd name="T32" fmla="*/ 79 w 631"/>
                <a:gd name="T33" fmla="*/ 363 h 434"/>
                <a:gd name="T34" fmla="*/ 152 w 631"/>
                <a:gd name="T35" fmla="*/ 402 h 434"/>
                <a:gd name="T36" fmla="*/ 233 w 631"/>
                <a:gd name="T37" fmla="*/ 426 h 434"/>
                <a:gd name="T38" fmla="*/ 313 w 631"/>
                <a:gd name="T39" fmla="*/ 432 h 434"/>
                <a:gd name="T40" fmla="*/ 375 w 631"/>
                <a:gd name="T41" fmla="*/ 418 h 434"/>
                <a:gd name="T42" fmla="*/ 408 w 631"/>
                <a:gd name="T43" fmla="*/ 387 h 434"/>
                <a:gd name="T44" fmla="*/ 413 w 631"/>
                <a:gd name="T45" fmla="*/ 345 h 434"/>
                <a:gd name="T46" fmla="*/ 386 w 631"/>
                <a:gd name="T47" fmla="*/ 297 h 434"/>
                <a:gd name="T48" fmla="*/ 384 w 631"/>
                <a:gd name="T49" fmla="*/ 295 h 434"/>
                <a:gd name="T50" fmla="*/ 382 w 631"/>
                <a:gd name="T51" fmla="*/ 293 h 434"/>
                <a:gd name="T52" fmla="*/ 380 w 631"/>
                <a:gd name="T53" fmla="*/ 291 h 434"/>
                <a:gd name="T54" fmla="*/ 379 w 631"/>
                <a:gd name="T55" fmla="*/ 289 h 434"/>
                <a:gd name="T56" fmla="*/ 375 w 631"/>
                <a:gd name="T57" fmla="*/ 284 h 434"/>
                <a:gd name="T58" fmla="*/ 370 w 631"/>
                <a:gd name="T59" fmla="*/ 280 h 434"/>
                <a:gd name="T60" fmla="*/ 366 w 631"/>
                <a:gd name="T61" fmla="*/ 276 h 434"/>
                <a:gd name="T62" fmla="*/ 362 w 631"/>
                <a:gd name="T63" fmla="*/ 272 h 434"/>
                <a:gd name="T64" fmla="*/ 385 w 631"/>
                <a:gd name="T65" fmla="*/ 271 h 434"/>
                <a:gd name="T66" fmla="*/ 631 w 631"/>
                <a:gd name="T67" fmla="*/ 260 h 434"/>
                <a:gd name="T68" fmla="*/ 399 w 631"/>
                <a:gd name="T6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1" h="434">
                  <a:moveTo>
                    <a:pt x="399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48" y="184"/>
                    <a:pt x="145" y="184"/>
                    <a:pt x="143" y="184"/>
                  </a:cubicBezTo>
                  <a:cubicBezTo>
                    <a:pt x="141" y="184"/>
                    <a:pt x="139" y="184"/>
                    <a:pt x="137" y="183"/>
                  </a:cubicBezTo>
                  <a:cubicBezTo>
                    <a:pt x="135" y="183"/>
                    <a:pt x="133" y="183"/>
                    <a:pt x="131" y="183"/>
                  </a:cubicBezTo>
                  <a:cubicBezTo>
                    <a:pt x="128" y="183"/>
                    <a:pt x="126" y="183"/>
                    <a:pt x="124" y="183"/>
                  </a:cubicBezTo>
                  <a:cubicBezTo>
                    <a:pt x="123" y="183"/>
                    <a:pt x="122" y="183"/>
                    <a:pt x="121" y="183"/>
                  </a:cubicBezTo>
                  <a:cubicBezTo>
                    <a:pt x="119" y="183"/>
                    <a:pt x="118" y="183"/>
                    <a:pt x="117" y="183"/>
                  </a:cubicBezTo>
                  <a:cubicBezTo>
                    <a:pt x="116" y="183"/>
                    <a:pt x="115" y="183"/>
                    <a:pt x="113" y="183"/>
                  </a:cubicBezTo>
                  <a:cubicBezTo>
                    <a:pt x="112" y="183"/>
                    <a:pt x="111" y="183"/>
                    <a:pt x="110" y="183"/>
                  </a:cubicBezTo>
                  <a:cubicBezTo>
                    <a:pt x="85" y="184"/>
                    <a:pt x="64" y="188"/>
                    <a:pt x="48" y="195"/>
                  </a:cubicBezTo>
                  <a:cubicBezTo>
                    <a:pt x="31" y="202"/>
                    <a:pt x="18" y="211"/>
                    <a:pt x="11" y="223"/>
                  </a:cubicBezTo>
                  <a:cubicBezTo>
                    <a:pt x="3" y="235"/>
                    <a:pt x="0" y="249"/>
                    <a:pt x="2" y="264"/>
                  </a:cubicBezTo>
                  <a:cubicBezTo>
                    <a:pt x="4" y="279"/>
                    <a:pt x="12" y="296"/>
                    <a:pt x="26" y="314"/>
                  </a:cubicBezTo>
                  <a:cubicBezTo>
                    <a:pt x="39" y="331"/>
                    <a:pt x="58" y="348"/>
                    <a:pt x="79" y="363"/>
                  </a:cubicBezTo>
                  <a:cubicBezTo>
                    <a:pt x="101" y="378"/>
                    <a:pt x="126" y="391"/>
                    <a:pt x="152" y="402"/>
                  </a:cubicBezTo>
                  <a:cubicBezTo>
                    <a:pt x="178" y="413"/>
                    <a:pt x="206" y="421"/>
                    <a:pt x="233" y="426"/>
                  </a:cubicBezTo>
                  <a:cubicBezTo>
                    <a:pt x="260" y="432"/>
                    <a:pt x="287" y="434"/>
                    <a:pt x="313" y="432"/>
                  </a:cubicBezTo>
                  <a:cubicBezTo>
                    <a:pt x="338" y="431"/>
                    <a:pt x="358" y="426"/>
                    <a:pt x="375" y="418"/>
                  </a:cubicBezTo>
                  <a:cubicBezTo>
                    <a:pt x="391" y="410"/>
                    <a:pt x="402" y="400"/>
                    <a:pt x="408" y="387"/>
                  </a:cubicBezTo>
                  <a:cubicBezTo>
                    <a:pt x="415" y="375"/>
                    <a:pt x="416" y="361"/>
                    <a:pt x="413" y="345"/>
                  </a:cubicBezTo>
                  <a:cubicBezTo>
                    <a:pt x="409" y="330"/>
                    <a:pt x="400" y="314"/>
                    <a:pt x="386" y="297"/>
                  </a:cubicBezTo>
                  <a:cubicBezTo>
                    <a:pt x="385" y="296"/>
                    <a:pt x="385" y="295"/>
                    <a:pt x="384" y="295"/>
                  </a:cubicBezTo>
                  <a:cubicBezTo>
                    <a:pt x="383" y="294"/>
                    <a:pt x="383" y="293"/>
                    <a:pt x="382" y="293"/>
                  </a:cubicBezTo>
                  <a:cubicBezTo>
                    <a:pt x="382" y="292"/>
                    <a:pt x="381" y="291"/>
                    <a:pt x="380" y="291"/>
                  </a:cubicBezTo>
                  <a:cubicBezTo>
                    <a:pt x="380" y="290"/>
                    <a:pt x="379" y="289"/>
                    <a:pt x="379" y="289"/>
                  </a:cubicBezTo>
                  <a:cubicBezTo>
                    <a:pt x="377" y="287"/>
                    <a:pt x="376" y="286"/>
                    <a:pt x="375" y="284"/>
                  </a:cubicBezTo>
                  <a:cubicBezTo>
                    <a:pt x="373" y="283"/>
                    <a:pt x="372" y="282"/>
                    <a:pt x="370" y="280"/>
                  </a:cubicBezTo>
                  <a:cubicBezTo>
                    <a:pt x="369" y="279"/>
                    <a:pt x="368" y="278"/>
                    <a:pt x="366" y="276"/>
                  </a:cubicBezTo>
                  <a:cubicBezTo>
                    <a:pt x="365" y="275"/>
                    <a:pt x="363" y="274"/>
                    <a:pt x="362" y="272"/>
                  </a:cubicBezTo>
                  <a:cubicBezTo>
                    <a:pt x="385" y="271"/>
                    <a:pt x="385" y="271"/>
                    <a:pt x="385" y="271"/>
                  </a:cubicBezTo>
                  <a:cubicBezTo>
                    <a:pt x="631" y="260"/>
                    <a:pt x="631" y="260"/>
                    <a:pt x="631" y="260"/>
                  </a:cubicBezTo>
                  <a:cubicBezTo>
                    <a:pt x="399" y="0"/>
                    <a:pt x="399" y="0"/>
                    <a:pt x="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5" name="Freeform 69">
              <a:extLst>
                <a:ext uri="{FF2B5EF4-FFF2-40B4-BE49-F238E27FC236}">
                  <a16:creationId xmlns:a16="http://schemas.microsoft.com/office/drawing/2014/main" id="{71985874-2961-4F1D-AD00-5EF9FBC81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487" y="3448542"/>
              <a:ext cx="2841713" cy="2156449"/>
            </a:xfrm>
            <a:custGeom>
              <a:avLst/>
              <a:gdLst>
                <a:gd name="T0" fmla="*/ 1222 w 1222"/>
                <a:gd name="T1" fmla="*/ 0 h 927"/>
                <a:gd name="T2" fmla="*/ 1037 w 1222"/>
                <a:gd name="T3" fmla="*/ 412 h 927"/>
                <a:gd name="T4" fmla="*/ 804 w 1222"/>
                <a:gd name="T5" fmla="*/ 441 h 927"/>
                <a:gd name="T6" fmla="*/ 806 w 1222"/>
                <a:gd name="T7" fmla="*/ 437 h 927"/>
                <a:gd name="T8" fmla="*/ 808 w 1222"/>
                <a:gd name="T9" fmla="*/ 434 h 927"/>
                <a:gd name="T10" fmla="*/ 809 w 1222"/>
                <a:gd name="T11" fmla="*/ 431 h 927"/>
                <a:gd name="T12" fmla="*/ 810 w 1222"/>
                <a:gd name="T13" fmla="*/ 428 h 927"/>
                <a:gd name="T14" fmla="*/ 825 w 1222"/>
                <a:gd name="T15" fmla="*/ 358 h 927"/>
                <a:gd name="T16" fmla="*/ 808 w 1222"/>
                <a:gd name="T17" fmla="*/ 303 h 927"/>
                <a:gd name="T18" fmla="*/ 761 w 1222"/>
                <a:gd name="T19" fmla="*/ 269 h 927"/>
                <a:gd name="T20" fmla="*/ 687 w 1222"/>
                <a:gd name="T21" fmla="*/ 262 h 927"/>
                <a:gd name="T22" fmla="*/ 601 w 1222"/>
                <a:gd name="T23" fmla="*/ 286 h 927"/>
                <a:gd name="T24" fmla="*/ 518 w 1222"/>
                <a:gd name="T25" fmla="*/ 335 h 927"/>
                <a:gd name="T26" fmla="*/ 449 w 1222"/>
                <a:gd name="T27" fmla="*/ 401 h 927"/>
                <a:gd name="T28" fmla="*/ 404 w 1222"/>
                <a:gd name="T29" fmla="*/ 477 h 927"/>
                <a:gd name="T30" fmla="*/ 393 w 1222"/>
                <a:gd name="T31" fmla="*/ 548 h 927"/>
                <a:gd name="T32" fmla="*/ 415 w 1222"/>
                <a:gd name="T33" fmla="*/ 601 h 927"/>
                <a:gd name="T34" fmla="*/ 465 w 1222"/>
                <a:gd name="T35" fmla="*/ 631 h 927"/>
                <a:gd name="T36" fmla="*/ 538 w 1222"/>
                <a:gd name="T37" fmla="*/ 634 h 927"/>
                <a:gd name="T38" fmla="*/ 541 w 1222"/>
                <a:gd name="T39" fmla="*/ 634 h 927"/>
                <a:gd name="T40" fmla="*/ 544 w 1222"/>
                <a:gd name="T41" fmla="*/ 633 h 927"/>
                <a:gd name="T42" fmla="*/ 547 w 1222"/>
                <a:gd name="T43" fmla="*/ 633 h 927"/>
                <a:gd name="T44" fmla="*/ 550 w 1222"/>
                <a:gd name="T45" fmla="*/ 632 h 927"/>
                <a:gd name="T46" fmla="*/ 461 w 1222"/>
                <a:gd name="T47" fmla="*/ 853 h 927"/>
                <a:gd name="T48" fmla="*/ 0 w 1222"/>
                <a:gd name="T49" fmla="*/ 927 h 927"/>
                <a:gd name="T50" fmla="*/ 297 w 1222"/>
                <a:gd name="T51" fmla="*/ 76 h 927"/>
                <a:gd name="T52" fmla="*/ 1222 w 1222"/>
                <a:gd name="T5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2" h="927">
                  <a:moveTo>
                    <a:pt x="1222" y="0"/>
                  </a:moveTo>
                  <a:cubicBezTo>
                    <a:pt x="1037" y="412"/>
                    <a:pt x="1037" y="412"/>
                    <a:pt x="1037" y="412"/>
                  </a:cubicBezTo>
                  <a:cubicBezTo>
                    <a:pt x="804" y="441"/>
                    <a:pt x="804" y="441"/>
                    <a:pt x="804" y="441"/>
                  </a:cubicBezTo>
                  <a:cubicBezTo>
                    <a:pt x="805" y="440"/>
                    <a:pt x="805" y="439"/>
                    <a:pt x="806" y="437"/>
                  </a:cubicBezTo>
                  <a:cubicBezTo>
                    <a:pt x="807" y="436"/>
                    <a:pt x="807" y="435"/>
                    <a:pt x="808" y="434"/>
                  </a:cubicBezTo>
                  <a:cubicBezTo>
                    <a:pt x="808" y="433"/>
                    <a:pt x="809" y="432"/>
                    <a:pt x="809" y="431"/>
                  </a:cubicBezTo>
                  <a:cubicBezTo>
                    <a:pt x="810" y="430"/>
                    <a:pt x="810" y="429"/>
                    <a:pt x="810" y="428"/>
                  </a:cubicBezTo>
                  <a:cubicBezTo>
                    <a:pt x="821" y="402"/>
                    <a:pt x="826" y="379"/>
                    <a:pt x="825" y="358"/>
                  </a:cubicBezTo>
                  <a:cubicBezTo>
                    <a:pt x="825" y="337"/>
                    <a:pt x="819" y="318"/>
                    <a:pt x="808" y="303"/>
                  </a:cubicBezTo>
                  <a:cubicBezTo>
                    <a:pt x="797" y="288"/>
                    <a:pt x="781" y="276"/>
                    <a:pt x="761" y="269"/>
                  </a:cubicBezTo>
                  <a:cubicBezTo>
                    <a:pt x="740" y="262"/>
                    <a:pt x="716" y="259"/>
                    <a:pt x="687" y="262"/>
                  </a:cubicBezTo>
                  <a:cubicBezTo>
                    <a:pt x="659" y="265"/>
                    <a:pt x="630" y="273"/>
                    <a:pt x="601" y="286"/>
                  </a:cubicBezTo>
                  <a:cubicBezTo>
                    <a:pt x="572" y="298"/>
                    <a:pt x="544" y="315"/>
                    <a:pt x="518" y="335"/>
                  </a:cubicBezTo>
                  <a:cubicBezTo>
                    <a:pt x="492" y="354"/>
                    <a:pt x="468" y="377"/>
                    <a:pt x="449" y="401"/>
                  </a:cubicBezTo>
                  <a:cubicBezTo>
                    <a:pt x="429" y="425"/>
                    <a:pt x="414" y="451"/>
                    <a:pt x="404" y="477"/>
                  </a:cubicBezTo>
                  <a:cubicBezTo>
                    <a:pt x="394" y="503"/>
                    <a:pt x="391" y="527"/>
                    <a:pt x="393" y="548"/>
                  </a:cubicBezTo>
                  <a:cubicBezTo>
                    <a:pt x="395" y="569"/>
                    <a:pt x="403" y="587"/>
                    <a:pt x="415" y="601"/>
                  </a:cubicBezTo>
                  <a:cubicBezTo>
                    <a:pt x="428" y="615"/>
                    <a:pt x="445" y="625"/>
                    <a:pt x="465" y="631"/>
                  </a:cubicBezTo>
                  <a:cubicBezTo>
                    <a:pt x="486" y="637"/>
                    <a:pt x="511" y="638"/>
                    <a:pt x="538" y="634"/>
                  </a:cubicBezTo>
                  <a:cubicBezTo>
                    <a:pt x="539" y="634"/>
                    <a:pt x="540" y="634"/>
                    <a:pt x="541" y="634"/>
                  </a:cubicBezTo>
                  <a:cubicBezTo>
                    <a:pt x="542" y="633"/>
                    <a:pt x="543" y="633"/>
                    <a:pt x="544" y="633"/>
                  </a:cubicBezTo>
                  <a:cubicBezTo>
                    <a:pt x="545" y="633"/>
                    <a:pt x="546" y="633"/>
                    <a:pt x="547" y="633"/>
                  </a:cubicBezTo>
                  <a:cubicBezTo>
                    <a:pt x="548" y="632"/>
                    <a:pt x="549" y="632"/>
                    <a:pt x="550" y="632"/>
                  </a:cubicBezTo>
                  <a:cubicBezTo>
                    <a:pt x="461" y="853"/>
                    <a:pt x="461" y="853"/>
                    <a:pt x="461" y="853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97" y="76"/>
                    <a:pt x="297" y="76"/>
                    <a:pt x="297" y="76"/>
                  </a:cubicBezTo>
                  <a:lnTo>
                    <a:pt x="12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14CF4D9D-BB92-4637-A593-0A0224C0B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556" y="4395134"/>
              <a:ext cx="1420856" cy="1321164"/>
            </a:xfrm>
            <a:custGeom>
              <a:avLst/>
              <a:gdLst>
                <a:gd name="T0" fmla="*/ 261 w 611"/>
                <a:gd name="T1" fmla="*/ 3 h 568"/>
                <a:gd name="T2" fmla="*/ 185 w 611"/>
                <a:gd name="T3" fmla="*/ 24 h 568"/>
                <a:gd name="T4" fmla="*/ 112 w 611"/>
                <a:gd name="T5" fmla="*/ 67 h 568"/>
                <a:gd name="T6" fmla="*/ 51 w 611"/>
                <a:gd name="T7" fmla="*/ 125 h 568"/>
                <a:gd name="T8" fmla="*/ 12 w 611"/>
                <a:gd name="T9" fmla="*/ 192 h 568"/>
                <a:gd name="T10" fmla="*/ 2 w 611"/>
                <a:gd name="T11" fmla="*/ 255 h 568"/>
                <a:gd name="T12" fmla="*/ 21 w 611"/>
                <a:gd name="T13" fmla="*/ 301 h 568"/>
                <a:gd name="T14" fmla="*/ 65 w 611"/>
                <a:gd name="T15" fmla="*/ 328 h 568"/>
                <a:gd name="T16" fmla="*/ 130 w 611"/>
                <a:gd name="T17" fmla="*/ 331 h 568"/>
                <a:gd name="T18" fmla="*/ 133 w 611"/>
                <a:gd name="T19" fmla="*/ 331 h 568"/>
                <a:gd name="T20" fmla="*/ 136 w 611"/>
                <a:gd name="T21" fmla="*/ 330 h 568"/>
                <a:gd name="T22" fmla="*/ 139 w 611"/>
                <a:gd name="T23" fmla="*/ 330 h 568"/>
                <a:gd name="T24" fmla="*/ 142 w 611"/>
                <a:gd name="T25" fmla="*/ 329 h 568"/>
                <a:gd name="T26" fmla="*/ 148 w 611"/>
                <a:gd name="T27" fmla="*/ 328 h 568"/>
                <a:gd name="T28" fmla="*/ 154 w 611"/>
                <a:gd name="T29" fmla="*/ 326 h 568"/>
                <a:gd name="T30" fmla="*/ 160 w 611"/>
                <a:gd name="T31" fmla="*/ 325 h 568"/>
                <a:gd name="T32" fmla="*/ 166 w 611"/>
                <a:gd name="T33" fmla="*/ 323 h 568"/>
                <a:gd name="T34" fmla="*/ 158 w 611"/>
                <a:gd name="T35" fmla="*/ 344 h 568"/>
                <a:gd name="T36" fmla="*/ 67 w 611"/>
                <a:gd name="T37" fmla="*/ 568 h 568"/>
                <a:gd name="T38" fmla="*/ 452 w 611"/>
                <a:gd name="T39" fmla="*/ 506 h 568"/>
                <a:gd name="T40" fmla="*/ 611 w 611"/>
                <a:gd name="T41" fmla="*/ 151 h 568"/>
                <a:gd name="T42" fmla="*/ 375 w 611"/>
                <a:gd name="T43" fmla="*/ 180 h 568"/>
                <a:gd name="T44" fmla="*/ 352 w 611"/>
                <a:gd name="T45" fmla="*/ 183 h 568"/>
                <a:gd name="T46" fmla="*/ 355 w 611"/>
                <a:gd name="T47" fmla="*/ 178 h 568"/>
                <a:gd name="T48" fmla="*/ 359 w 611"/>
                <a:gd name="T49" fmla="*/ 173 h 568"/>
                <a:gd name="T50" fmla="*/ 362 w 611"/>
                <a:gd name="T51" fmla="*/ 167 h 568"/>
                <a:gd name="T52" fmla="*/ 364 w 611"/>
                <a:gd name="T53" fmla="*/ 162 h 568"/>
                <a:gd name="T54" fmla="*/ 366 w 611"/>
                <a:gd name="T55" fmla="*/ 158 h 568"/>
                <a:gd name="T56" fmla="*/ 368 w 611"/>
                <a:gd name="T57" fmla="*/ 155 h 568"/>
                <a:gd name="T58" fmla="*/ 369 w 611"/>
                <a:gd name="T59" fmla="*/ 152 h 568"/>
                <a:gd name="T60" fmla="*/ 370 w 611"/>
                <a:gd name="T61" fmla="*/ 149 h 568"/>
                <a:gd name="T62" fmla="*/ 383 w 611"/>
                <a:gd name="T63" fmla="*/ 87 h 568"/>
                <a:gd name="T64" fmla="*/ 368 w 611"/>
                <a:gd name="T65" fmla="*/ 39 h 568"/>
                <a:gd name="T66" fmla="*/ 326 w 611"/>
                <a:gd name="T67" fmla="*/ 9 h 568"/>
                <a:gd name="T68" fmla="*/ 261 w 611"/>
                <a:gd name="T69" fmla="*/ 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1" h="568">
                  <a:moveTo>
                    <a:pt x="261" y="3"/>
                  </a:moveTo>
                  <a:cubicBezTo>
                    <a:pt x="236" y="5"/>
                    <a:pt x="210" y="13"/>
                    <a:pt x="185" y="24"/>
                  </a:cubicBezTo>
                  <a:cubicBezTo>
                    <a:pt x="160" y="35"/>
                    <a:pt x="135" y="50"/>
                    <a:pt x="112" y="67"/>
                  </a:cubicBezTo>
                  <a:cubicBezTo>
                    <a:pt x="89" y="84"/>
                    <a:pt x="68" y="104"/>
                    <a:pt x="51" y="125"/>
                  </a:cubicBezTo>
                  <a:cubicBezTo>
                    <a:pt x="34" y="147"/>
                    <a:pt x="21" y="169"/>
                    <a:pt x="12" y="192"/>
                  </a:cubicBezTo>
                  <a:cubicBezTo>
                    <a:pt x="3" y="215"/>
                    <a:pt x="0" y="236"/>
                    <a:pt x="2" y="255"/>
                  </a:cubicBezTo>
                  <a:cubicBezTo>
                    <a:pt x="4" y="273"/>
                    <a:pt x="10" y="289"/>
                    <a:pt x="21" y="301"/>
                  </a:cubicBezTo>
                  <a:cubicBezTo>
                    <a:pt x="32" y="314"/>
                    <a:pt x="47" y="323"/>
                    <a:pt x="65" y="328"/>
                  </a:cubicBezTo>
                  <a:cubicBezTo>
                    <a:pt x="84" y="333"/>
                    <a:pt x="105" y="334"/>
                    <a:pt x="130" y="331"/>
                  </a:cubicBezTo>
                  <a:cubicBezTo>
                    <a:pt x="131" y="331"/>
                    <a:pt x="132" y="331"/>
                    <a:pt x="133" y="331"/>
                  </a:cubicBezTo>
                  <a:cubicBezTo>
                    <a:pt x="134" y="330"/>
                    <a:pt x="135" y="330"/>
                    <a:pt x="136" y="330"/>
                  </a:cubicBezTo>
                  <a:cubicBezTo>
                    <a:pt x="137" y="330"/>
                    <a:pt x="138" y="330"/>
                    <a:pt x="139" y="330"/>
                  </a:cubicBezTo>
                  <a:cubicBezTo>
                    <a:pt x="140" y="329"/>
                    <a:pt x="141" y="329"/>
                    <a:pt x="142" y="329"/>
                  </a:cubicBezTo>
                  <a:cubicBezTo>
                    <a:pt x="144" y="329"/>
                    <a:pt x="146" y="328"/>
                    <a:pt x="148" y="328"/>
                  </a:cubicBezTo>
                  <a:cubicBezTo>
                    <a:pt x="150" y="327"/>
                    <a:pt x="152" y="327"/>
                    <a:pt x="154" y="326"/>
                  </a:cubicBezTo>
                  <a:cubicBezTo>
                    <a:pt x="156" y="326"/>
                    <a:pt x="158" y="325"/>
                    <a:pt x="160" y="325"/>
                  </a:cubicBezTo>
                  <a:cubicBezTo>
                    <a:pt x="162" y="324"/>
                    <a:pt x="164" y="324"/>
                    <a:pt x="166" y="323"/>
                  </a:cubicBezTo>
                  <a:cubicBezTo>
                    <a:pt x="158" y="344"/>
                    <a:pt x="158" y="344"/>
                    <a:pt x="158" y="344"/>
                  </a:cubicBezTo>
                  <a:cubicBezTo>
                    <a:pt x="67" y="568"/>
                    <a:pt x="67" y="568"/>
                    <a:pt x="67" y="568"/>
                  </a:cubicBezTo>
                  <a:cubicBezTo>
                    <a:pt x="452" y="506"/>
                    <a:pt x="452" y="506"/>
                    <a:pt x="452" y="506"/>
                  </a:cubicBezTo>
                  <a:cubicBezTo>
                    <a:pt x="611" y="151"/>
                    <a:pt x="611" y="151"/>
                    <a:pt x="611" y="151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52" y="183"/>
                    <a:pt x="352" y="183"/>
                    <a:pt x="352" y="183"/>
                  </a:cubicBezTo>
                  <a:cubicBezTo>
                    <a:pt x="353" y="182"/>
                    <a:pt x="354" y="180"/>
                    <a:pt x="355" y="178"/>
                  </a:cubicBezTo>
                  <a:cubicBezTo>
                    <a:pt x="356" y="176"/>
                    <a:pt x="358" y="174"/>
                    <a:pt x="359" y="173"/>
                  </a:cubicBezTo>
                  <a:cubicBezTo>
                    <a:pt x="360" y="171"/>
                    <a:pt x="361" y="169"/>
                    <a:pt x="362" y="167"/>
                  </a:cubicBezTo>
                  <a:cubicBezTo>
                    <a:pt x="363" y="165"/>
                    <a:pt x="364" y="163"/>
                    <a:pt x="364" y="162"/>
                  </a:cubicBezTo>
                  <a:cubicBezTo>
                    <a:pt x="365" y="160"/>
                    <a:pt x="366" y="159"/>
                    <a:pt x="366" y="158"/>
                  </a:cubicBezTo>
                  <a:cubicBezTo>
                    <a:pt x="367" y="157"/>
                    <a:pt x="367" y="156"/>
                    <a:pt x="368" y="155"/>
                  </a:cubicBezTo>
                  <a:cubicBezTo>
                    <a:pt x="368" y="154"/>
                    <a:pt x="369" y="153"/>
                    <a:pt x="369" y="152"/>
                  </a:cubicBezTo>
                  <a:cubicBezTo>
                    <a:pt x="369" y="151"/>
                    <a:pt x="370" y="150"/>
                    <a:pt x="370" y="149"/>
                  </a:cubicBezTo>
                  <a:cubicBezTo>
                    <a:pt x="380" y="126"/>
                    <a:pt x="384" y="105"/>
                    <a:pt x="383" y="87"/>
                  </a:cubicBezTo>
                  <a:cubicBezTo>
                    <a:pt x="383" y="68"/>
                    <a:pt x="377" y="52"/>
                    <a:pt x="368" y="39"/>
                  </a:cubicBezTo>
                  <a:cubicBezTo>
                    <a:pt x="358" y="25"/>
                    <a:pt x="344" y="15"/>
                    <a:pt x="326" y="9"/>
                  </a:cubicBezTo>
                  <a:cubicBezTo>
                    <a:pt x="308" y="2"/>
                    <a:pt x="286" y="0"/>
                    <a:pt x="26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A2222689-E009-4700-9256-2F05A29EB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618" y="2102213"/>
              <a:ext cx="3267582" cy="3502777"/>
            </a:xfrm>
            <a:custGeom>
              <a:avLst/>
              <a:gdLst>
                <a:gd name="T0" fmla="*/ 3318 w 3325"/>
                <a:gd name="T1" fmla="*/ 1363 h 3564"/>
                <a:gd name="T2" fmla="*/ 1141 w 3325"/>
                <a:gd name="T3" fmla="*/ 1541 h 3564"/>
                <a:gd name="T4" fmla="*/ 15 w 3325"/>
                <a:gd name="T5" fmla="*/ 0 h 3564"/>
                <a:gd name="T6" fmla="*/ 3 w 3325"/>
                <a:gd name="T7" fmla="*/ 0 h 3564"/>
                <a:gd name="T8" fmla="*/ 0 w 3325"/>
                <a:gd name="T9" fmla="*/ 12 h 3564"/>
                <a:gd name="T10" fmla="*/ 1127 w 3325"/>
                <a:gd name="T11" fmla="*/ 1550 h 3564"/>
                <a:gd name="T12" fmla="*/ 426 w 3325"/>
                <a:gd name="T13" fmla="*/ 3555 h 3564"/>
                <a:gd name="T14" fmla="*/ 434 w 3325"/>
                <a:gd name="T15" fmla="*/ 3564 h 3564"/>
                <a:gd name="T16" fmla="*/ 443 w 3325"/>
                <a:gd name="T17" fmla="*/ 3564 h 3564"/>
                <a:gd name="T18" fmla="*/ 1143 w 3325"/>
                <a:gd name="T19" fmla="*/ 1557 h 3564"/>
                <a:gd name="T20" fmla="*/ 3321 w 3325"/>
                <a:gd name="T21" fmla="*/ 1380 h 3564"/>
                <a:gd name="T22" fmla="*/ 3325 w 3325"/>
                <a:gd name="T23" fmla="*/ 1370 h 3564"/>
                <a:gd name="T24" fmla="*/ 3318 w 3325"/>
                <a:gd name="T25" fmla="*/ 1363 h 3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25" h="3564">
                  <a:moveTo>
                    <a:pt x="3318" y="1363"/>
                  </a:moveTo>
                  <a:lnTo>
                    <a:pt x="1141" y="154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12"/>
                  </a:lnTo>
                  <a:lnTo>
                    <a:pt x="1127" y="1550"/>
                  </a:lnTo>
                  <a:lnTo>
                    <a:pt x="426" y="3555"/>
                  </a:lnTo>
                  <a:lnTo>
                    <a:pt x="434" y="3564"/>
                  </a:lnTo>
                  <a:lnTo>
                    <a:pt x="443" y="3564"/>
                  </a:lnTo>
                  <a:lnTo>
                    <a:pt x="1143" y="1557"/>
                  </a:lnTo>
                  <a:lnTo>
                    <a:pt x="3321" y="1380"/>
                  </a:lnTo>
                  <a:lnTo>
                    <a:pt x="3325" y="1370"/>
                  </a:lnTo>
                  <a:lnTo>
                    <a:pt x="3318" y="136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AD7EC4DD-BF40-4CB1-8D13-376CD4195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120" y="3172695"/>
              <a:ext cx="1007569" cy="1557327"/>
            </a:xfrm>
            <a:custGeom>
              <a:avLst/>
              <a:gdLst>
                <a:gd name="T0" fmla="*/ 101 w 433"/>
                <a:gd name="T1" fmla="*/ 0 h 670"/>
                <a:gd name="T2" fmla="*/ 220 w 433"/>
                <a:gd name="T3" fmla="*/ 182 h 670"/>
                <a:gd name="T4" fmla="*/ 232 w 433"/>
                <a:gd name="T5" fmla="*/ 200 h 670"/>
                <a:gd name="T6" fmla="*/ 233 w 433"/>
                <a:gd name="T7" fmla="*/ 193 h 670"/>
                <a:gd name="T8" fmla="*/ 234 w 433"/>
                <a:gd name="T9" fmla="*/ 187 h 670"/>
                <a:gd name="T10" fmla="*/ 235 w 433"/>
                <a:gd name="T11" fmla="*/ 181 h 670"/>
                <a:gd name="T12" fmla="*/ 237 w 433"/>
                <a:gd name="T13" fmla="*/ 175 h 670"/>
                <a:gd name="T14" fmla="*/ 237 w 433"/>
                <a:gd name="T15" fmla="*/ 172 h 670"/>
                <a:gd name="T16" fmla="*/ 238 w 433"/>
                <a:gd name="T17" fmla="*/ 170 h 670"/>
                <a:gd name="T18" fmla="*/ 239 w 433"/>
                <a:gd name="T19" fmla="*/ 167 h 670"/>
                <a:gd name="T20" fmla="*/ 240 w 433"/>
                <a:gd name="T21" fmla="*/ 164 h 670"/>
                <a:gd name="T22" fmla="*/ 266 w 433"/>
                <a:gd name="T23" fmla="*/ 109 h 670"/>
                <a:gd name="T24" fmla="*/ 301 w 433"/>
                <a:gd name="T25" fmla="*/ 82 h 670"/>
                <a:gd name="T26" fmla="*/ 340 w 433"/>
                <a:gd name="T27" fmla="*/ 87 h 670"/>
                <a:gd name="T28" fmla="*/ 380 w 433"/>
                <a:gd name="T29" fmla="*/ 125 h 670"/>
                <a:gd name="T30" fmla="*/ 411 w 433"/>
                <a:gd name="T31" fmla="*/ 191 h 670"/>
                <a:gd name="T32" fmla="*/ 429 w 433"/>
                <a:gd name="T33" fmla="*/ 271 h 670"/>
                <a:gd name="T34" fmla="*/ 431 w 433"/>
                <a:gd name="T35" fmla="*/ 356 h 670"/>
                <a:gd name="T36" fmla="*/ 417 w 433"/>
                <a:gd name="T37" fmla="*/ 433 h 670"/>
                <a:gd name="T38" fmla="*/ 389 w 433"/>
                <a:gd name="T39" fmla="*/ 487 h 670"/>
                <a:gd name="T40" fmla="*/ 352 w 433"/>
                <a:gd name="T41" fmla="*/ 509 h 670"/>
                <a:gd name="T42" fmla="*/ 313 w 433"/>
                <a:gd name="T43" fmla="*/ 500 h 670"/>
                <a:gd name="T44" fmla="*/ 275 w 433"/>
                <a:gd name="T45" fmla="*/ 460 h 670"/>
                <a:gd name="T46" fmla="*/ 274 w 433"/>
                <a:gd name="T47" fmla="*/ 457 h 670"/>
                <a:gd name="T48" fmla="*/ 272 w 433"/>
                <a:gd name="T49" fmla="*/ 455 h 670"/>
                <a:gd name="T50" fmla="*/ 270 w 433"/>
                <a:gd name="T51" fmla="*/ 452 h 670"/>
                <a:gd name="T52" fmla="*/ 269 w 433"/>
                <a:gd name="T53" fmla="*/ 449 h 670"/>
                <a:gd name="T54" fmla="*/ 266 w 433"/>
                <a:gd name="T55" fmla="*/ 444 h 670"/>
                <a:gd name="T56" fmla="*/ 263 w 433"/>
                <a:gd name="T57" fmla="*/ 438 h 670"/>
                <a:gd name="T58" fmla="*/ 261 w 433"/>
                <a:gd name="T59" fmla="*/ 433 h 670"/>
                <a:gd name="T60" fmla="*/ 258 w 433"/>
                <a:gd name="T61" fmla="*/ 428 h 670"/>
                <a:gd name="T62" fmla="*/ 251 w 433"/>
                <a:gd name="T63" fmla="*/ 450 h 670"/>
                <a:gd name="T64" fmla="*/ 184 w 433"/>
                <a:gd name="T65" fmla="*/ 670 h 670"/>
                <a:gd name="T66" fmla="*/ 0 w 433"/>
                <a:gd name="T67" fmla="*/ 364 h 670"/>
                <a:gd name="T68" fmla="*/ 101 w 433"/>
                <a:gd name="T6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670">
                  <a:moveTo>
                    <a:pt x="101" y="0"/>
                  </a:moveTo>
                  <a:cubicBezTo>
                    <a:pt x="220" y="182"/>
                    <a:pt x="220" y="182"/>
                    <a:pt x="220" y="182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198"/>
                    <a:pt x="232" y="196"/>
                    <a:pt x="233" y="193"/>
                  </a:cubicBezTo>
                  <a:cubicBezTo>
                    <a:pt x="233" y="191"/>
                    <a:pt x="233" y="189"/>
                    <a:pt x="234" y="187"/>
                  </a:cubicBezTo>
                  <a:cubicBezTo>
                    <a:pt x="234" y="185"/>
                    <a:pt x="235" y="183"/>
                    <a:pt x="235" y="181"/>
                  </a:cubicBezTo>
                  <a:cubicBezTo>
                    <a:pt x="236" y="179"/>
                    <a:pt x="236" y="177"/>
                    <a:pt x="237" y="175"/>
                  </a:cubicBezTo>
                  <a:cubicBezTo>
                    <a:pt x="237" y="174"/>
                    <a:pt x="237" y="173"/>
                    <a:pt x="237" y="172"/>
                  </a:cubicBezTo>
                  <a:cubicBezTo>
                    <a:pt x="238" y="171"/>
                    <a:pt x="238" y="171"/>
                    <a:pt x="238" y="170"/>
                  </a:cubicBezTo>
                  <a:cubicBezTo>
                    <a:pt x="238" y="169"/>
                    <a:pt x="239" y="168"/>
                    <a:pt x="239" y="167"/>
                  </a:cubicBezTo>
                  <a:cubicBezTo>
                    <a:pt x="239" y="166"/>
                    <a:pt x="239" y="165"/>
                    <a:pt x="240" y="164"/>
                  </a:cubicBezTo>
                  <a:cubicBezTo>
                    <a:pt x="247" y="141"/>
                    <a:pt x="255" y="122"/>
                    <a:pt x="266" y="109"/>
                  </a:cubicBezTo>
                  <a:cubicBezTo>
                    <a:pt x="276" y="95"/>
                    <a:pt x="288" y="86"/>
                    <a:pt x="301" y="82"/>
                  </a:cubicBezTo>
                  <a:cubicBezTo>
                    <a:pt x="313" y="79"/>
                    <a:pt x="327" y="80"/>
                    <a:pt x="340" y="87"/>
                  </a:cubicBezTo>
                  <a:cubicBezTo>
                    <a:pt x="354" y="94"/>
                    <a:pt x="367" y="106"/>
                    <a:pt x="380" y="125"/>
                  </a:cubicBezTo>
                  <a:cubicBezTo>
                    <a:pt x="392" y="143"/>
                    <a:pt x="403" y="166"/>
                    <a:pt x="411" y="191"/>
                  </a:cubicBezTo>
                  <a:cubicBezTo>
                    <a:pt x="419" y="216"/>
                    <a:pt x="425" y="243"/>
                    <a:pt x="429" y="271"/>
                  </a:cubicBezTo>
                  <a:cubicBezTo>
                    <a:pt x="432" y="299"/>
                    <a:pt x="433" y="328"/>
                    <a:pt x="431" y="356"/>
                  </a:cubicBezTo>
                  <a:cubicBezTo>
                    <a:pt x="429" y="383"/>
                    <a:pt x="425" y="409"/>
                    <a:pt x="417" y="433"/>
                  </a:cubicBezTo>
                  <a:cubicBezTo>
                    <a:pt x="409" y="456"/>
                    <a:pt x="400" y="474"/>
                    <a:pt x="389" y="487"/>
                  </a:cubicBezTo>
                  <a:cubicBezTo>
                    <a:pt x="378" y="500"/>
                    <a:pt x="365" y="507"/>
                    <a:pt x="352" y="509"/>
                  </a:cubicBezTo>
                  <a:cubicBezTo>
                    <a:pt x="339" y="512"/>
                    <a:pt x="326" y="509"/>
                    <a:pt x="313" y="500"/>
                  </a:cubicBezTo>
                  <a:cubicBezTo>
                    <a:pt x="300" y="492"/>
                    <a:pt x="287" y="479"/>
                    <a:pt x="275" y="460"/>
                  </a:cubicBezTo>
                  <a:cubicBezTo>
                    <a:pt x="275" y="459"/>
                    <a:pt x="274" y="458"/>
                    <a:pt x="274" y="457"/>
                  </a:cubicBezTo>
                  <a:cubicBezTo>
                    <a:pt x="273" y="456"/>
                    <a:pt x="272" y="455"/>
                    <a:pt x="272" y="455"/>
                  </a:cubicBezTo>
                  <a:cubicBezTo>
                    <a:pt x="271" y="454"/>
                    <a:pt x="271" y="453"/>
                    <a:pt x="270" y="452"/>
                  </a:cubicBezTo>
                  <a:cubicBezTo>
                    <a:pt x="270" y="451"/>
                    <a:pt x="269" y="450"/>
                    <a:pt x="269" y="449"/>
                  </a:cubicBezTo>
                  <a:cubicBezTo>
                    <a:pt x="268" y="447"/>
                    <a:pt x="267" y="445"/>
                    <a:pt x="266" y="444"/>
                  </a:cubicBezTo>
                  <a:cubicBezTo>
                    <a:pt x="265" y="442"/>
                    <a:pt x="264" y="440"/>
                    <a:pt x="263" y="438"/>
                  </a:cubicBezTo>
                  <a:cubicBezTo>
                    <a:pt x="262" y="437"/>
                    <a:pt x="261" y="435"/>
                    <a:pt x="261" y="433"/>
                  </a:cubicBezTo>
                  <a:cubicBezTo>
                    <a:pt x="260" y="431"/>
                    <a:pt x="259" y="429"/>
                    <a:pt x="258" y="428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0" y="364"/>
                    <a:pt x="0" y="364"/>
                    <a:pt x="0" y="36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46078" tIns="73039" rIns="146078" bIns="7303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59" name="Picture 4">
            <a:extLst>
              <a:ext uri="{FF2B5EF4-FFF2-40B4-BE49-F238E27FC236}">
                <a16:creationId xmlns:a16="http://schemas.microsoft.com/office/drawing/2014/main" id="{757465F4-6655-4B90-9F37-2EC4347A6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B834E74-06AA-4E05-8A71-6B815ACA74D4}"/>
              </a:ext>
            </a:extLst>
          </p:cNvPr>
          <p:cNvSpPr/>
          <p:nvPr/>
        </p:nvSpPr>
        <p:spPr>
          <a:xfrm>
            <a:off x="0" y="1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E7BDBB-0207-4754-BEFB-23F73EE7395A}"/>
              </a:ext>
            </a:extLst>
          </p:cNvPr>
          <p:cNvSpPr txBox="1"/>
          <p:nvPr/>
        </p:nvSpPr>
        <p:spPr>
          <a:xfrm>
            <a:off x="2247900" y="137252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+mj-lt"/>
              </a:rPr>
              <a:t>Data Cleaning</a:t>
            </a:r>
            <a:endParaRPr lang="en-ID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Inhaltsplatzhalter 4">
            <a:extLst>
              <a:ext uri="{FF2B5EF4-FFF2-40B4-BE49-F238E27FC236}">
                <a16:creationId xmlns:a16="http://schemas.microsoft.com/office/drawing/2014/main" id="{A11AD01E-84BF-4764-A0BC-51C510B6F04B}"/>
              </a:ext>
            </a:extLst>
          </p:cNvPr>
          <p:cNvSpPr txBox="1">
            <a:spLocks/>
          </p:cNvSpPr>
          <p:nvPr/>
        </p:nvSpPr>
        <p:spPr>
          <a:xfrm flipH="1">
            <a:off x="8085363" y="3658754"/>
            <a:ext cx="2174000" cy="29238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Remove unwanted Info</a:t>
            </a:r>
          </a:p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400" b="1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Drop columns from which there is no consistent data</a:t>
            </a:r>
          </a:p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400" b="1">
                <a:solidFill>
                  <a:srgbClr val="000000">
                    <a:lumMod val="65000"/>
                    <a:lumOff val="35000"/>
                  </a:srgbClr>
                </a:solidFill>
                <a:latin typeface="Gilroy ExtraBold"/>
                <a:ea typeface="Open Sans" panose="020B0606030504020204" pitchFamily="34" charset="0"/>
                <a:cs typeface="Open Sans" panose="020B0606030504020204" pitchFamily="34" charset="0"/>
              </a:rPr>
              <a:t>Drop columns where there was there was inaccurate mapping (Structural errors) – Different values for same column</a:t>
            </a:r>
          </a:p>
          <a:p>
            <a:pPr marL="0" marR="0" lvl="0" indent="0" algn="l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 Light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18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BD8A28-F59A-49F1-BE5F-6BB8EDBA8846}"/>
              </a:ext>
            </a:extLst>
          </p:cNvPr>
          <p:cNvSpPr/>
          <p:nvPr/>
        </p:nvSpPr>
        <p:spPr>
          <a:xfrm>
            <a:off x="3214394" y="4611032"/>
            <a:ext cx="5145825" cy="1232773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C7A00D-8321-4603-A570-8AA38AFDDA1E}"/>
              </a:ext>
            </a:extLst>
          </p:cNvPr>
          <p:cNvSpPr/>
          <p:nvPr/>
        </p:nvSpPr>
        <p:spPr>
          <a:xfrm>
            <a:off x="3214395" y="3622055"/>
            <a:ext cx="5145825" cy="589818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D0AC33-4BEF-4001-A2DB-04CED2426C8B}"/>
              </a:ext>
            </a:extLst>
          </p:cNvPr>
          <p:cNvSpPr/>
          <p:nvPr/>
        </p:nvSpPr>
        <p:spPr>
          <a:xfrm>
            <a:off x="3214396" y="2706374"/>
            <a:ext cx="5145825" cy="589818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086443-138D-4F48-AAC4-F6269DEDD553}"/>
              </a:ext>
            </a:extLst>
          </p:cNvPr>
          <p:cNvSpPr/>
          <p:nvPr/>
        </p:nvSpPr>
        <p:spPr>
          <a:xfrm>
            <a:off x="3214396" y="1790693"/>
            <a:ext cx="5145825" cy="589818"/>
          </a:xfrm>
          <a:prstGeom prst="roundRect">
            <a:avLst>
              <a:gd name="adj" fmla="val 10211"/>
            </a:avLst>
          </a:prstGeom>
          <a:solidFill>
            <a:schemeClr val="bg1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68E3F-159A-46CE-97A2-9C489261C072}"/>
              </a:ext>
            </a:extLst>
          </p:cNvPr>
          <p:cNvSpPr txBox="1"/>
          <p:nvPr/>
        </p:nvSpPr>
        <p:spPr>
          <a:xfrm>
            <a:off x="3047999" y="232929"/>
            <a:ext cx="6557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 Team Members</a:t>
            </a:r>
            <a:r>
              <a:rPr kumimoji="0" lang="en-US" sz="4000" b="0" i="0" u="none" strike="noStrike" kern="1200" cap="none" spc="600" normalizeH="0" baseline="0" noProof="0">
                <a:ln>
                  <a:noFill/>
                </a:ln>
                <a:solidFill>
                  <a:srgbClr val="ED3237"/>
                </a:solidFill>
                <a:effectLst/>
                <a:uLnTx/>
                <a:uFillTx/>
                <a:latin typeface="Gilroy ExtraBold"/>
                <a:ea typeface="+mn-ea"/>
                <a:cs typeface="+mn-cs"/>
              </a:rPr>
              <a:t>-</a:t>
            </a:r>
            <a:endParaRPr kumimoji="0" lang="en-ID" sz="4000" b="0" i="0" u="none" strike="noStrike" kern="1200" cap="none" spc="600" normalizeH="0" baseline="0" noProof="0">
              <a:ln>
                <a:noFill/>
              </a:ln>
              <a:solidFill>
                <a:srgbClr val="ED3237"/>
              </a:solidFill>
              <a:effectLst/>
              <a:uLnTx/>
              <a:uFillTx/>
              <a:latin typeface="Gilroy ExtraBold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EA15EA1-1EB7-4599-88EB-234A4300798F}"/>
              </a:ext>
            </a:extLst>
          </p:cNvPr>
          <p:cNvSpPr/>
          <p:nvPr/>
        </p:nvSpPr>
        <p:spPr>
          <a:xfrm>
            <a:off x="0" y="1"/>
            <a:ext cx="12192000" cy="869340"/>
          </a:xfrm>
          <a:custGeom>
            <a:avLst/>
            <a:gdLst>
              <a:gd name="connsiteX0" fmla="*/ 0 w 12192000"/>
              <a:gd name="connsiteY0" fmla="*/ 0 h 5586689"/>
              <a:gd name="connsiteX1" fmla="*/ 12192000 w 12192000"/>
              <a:gd name="connsiteY1" fmla="*/ 0 h 5586689"/>
              <a:gd name="connsiteX2" fmla="*/ 12192000 w 12192000"/>
              <a:gd name="connsiteY2" fmla="*/ 4454813 h 5586689"/>
              <a:gd name="connsiteX3" fmla="*/ 11960026 w 12192000"/>
              <a:gd name="connsiteY3" fmla="*/ 4545333 h 5586689"/>
              <a:gd name="connsiteX4" fmla="*/ 6096000 w 12192000"/>
              <a:gd name="connsiteY4" fmla="*/ 5586689 h 5586689"/>
              <a:gd name="connsiteX5" fmla="*/ 231975 w 12192000"/>
              <a:gd name="connsiteY5" fmla="*/ 4545333 h 5586689"/>
              <a:gd name="connsiteX6" fmla="*/ 0 w 12192000"/>
              <a:gd name="connsiteY6" fmla="*/ 4454813 h 558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586689">
                <a:moveTo>
                  <a:pt x="0" y="0"/>
                </a:moveTo>
                <a:lnTo>
                  <a:pt x="12192000" y="0"/>
                </a:lnTo>
                <a:lnTo>
                  <a:pt x="12192000" y="4454813"/>
                </a:lnTo>
                <a:lnTo>
                  <a:pt x="11960026" y="4545333"/>
                </a:lnTo>
                <a:cubicBezTo>
                  <a:pt x="10164544" y="5215096"/>
                  <a:pt x="8181164" y="5586689"/>
                  <a:pt x="6096000" y="5586689"/>
                </a:cubicBezTo>
                <a:cubicBezTo>
                  <a:pt x="4010836" y="5586689"/>
                  <a:pt x="2027456" y="5215096"/>
                  <a:pt x="231975" y="4545333"/>
                </a:cubicBezTo>
                <a:lnTo>
                  <a:pt x="0" y="4454813"/>
                </a:lnTo>
                <a:close/>
              </a:path>
            </a:pathLst>
          </a:custGeom>
          <a:solidFill>
            <a:srgbClr val="146EB4"/>
          </a:solidFill>
          <a:ln>
            <a:solidFill>
              <a:srgbClr val="146EB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A7FB3-2B14-45D0-9CD0-7559CF455272}"/>
              </a:ext>
            </a:extLst>
          </p:cNvPr>
          <p:cNvSpPr txBox="1"/>
          <p:nvPr/>
        </p:nvSpPr>
        <p:spPr>
          <a:xfrm>
            <a:off x="2247900" y="137252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+mj-lt"/>
              </a:rPr>
              <a:t>User Stories Tackled</a:t>
            </a:r>
            <a:endParaRPr lang="en-ID" sz="2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63A39-3843-44CD-B271-CA789E11D1FD}"/>
              </a:ext>
            </a:extLst>
          </p:cNvPr>
          <p:cNvSpPr txBox="1"/>
          <p:nvPr/>
        </p:nvSpPr>
        <p:spPr>
          <a:xfrm>
            <a:off x="3294645" y="1840154"/>
            <a:ext cx="494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Q1. Store classification Overview</a:t>
            </a:r>
            <a:endParaRPr lang="en-ID" sz="2400" dirty="0">
              <a:latin typeface="+mj-l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674D407-BB7E-483E-9451-27DCBB4C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854" y="6094327"/>
            <a:ext cx="717888" cy="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5BD99-7EA0-4E30-8194-8FA70F440B68}"/>
              </a:ext>
            </a:extLst>
          </p:cNvPr>
          <p:cNvSpPr txBox="1"/>
          <p:nvPr/>
        </p:nvSpPr>
        <p:spPr>
          <a:xfrm>
            <a:off x="3214394" y="2750559"/>
            <a:ext cx="509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Q2. Impact of Holidays on Sales? </a:t>
            </a:r>
            <a:endParaRPr lang="en-ID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B8473-88AB-40A9-9173-66347F00B26E}"/>
              </a:ext>
            </a:extLst>
          </p:cNvPr>
          <p:cNvSpPr txBox="1"/>
          <p:nvPr/>
        </p:nvSpPr>
        <p:spPr>
          <a:xfrm>
            <a:off x="3214394" y="3671392"/>
            <a:ext cx="514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Q3. Impact of Markdown on Sales? </a:t>
            </a:r>
            <a:endParaRPr lang="en-ID" sz="24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DF52F8-459E-4247-A4FB-6FF310CEB416}"/>
              </a:ext>
            </a:extLst>
          </p:cNvPr>
          <p:cNvSpPr txBox="1"/>
          <p:nvPr/>
        </p:nvSpPr>
        <p:spPr>
          <a:xfrm>
            <a:off x="3297508" y="4611033"/>
            <a:ext cx="5015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Q4. Impact of other external factors like temp, fuel price unemployment rate &amp; CPI on sales? </a:t>
            </a:r>
            <a:endParaRPr lang="en-ID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63380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ED3237"/>
      </a:accent1>
      <a:accent2>
        <a:srgbClr val="F15318"/>
      </a:accent2>
      <a:accent3>
        <a:srgbClr val="FFCC29"/>
      </a:accent3>
      <a:accent4>
        <a:srgbClr val="00A859"/>
      </a:accent4>
      <a:accent5>
        <a:srgbClr val="274277"/>
      </a:accent5>
      <a:accent6>
        <a:srgbClr val="A53692"/>
      </a:accent6>
      <a:hlink>
        <a:srgbClr val="0563C1"/>
      </a:hlink>
      <a:folHlink>
        <a:srgbClr val="954F72"/>
      </a:folHlink>
    </a:clrScheme>
    <a:fontScheme name="00. Template - Default">
      <a:majorFont>
        <a:latin typeface="Gilroy ExtraBol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2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ED3237"/>
      </a:accent1>
      <a:accent2>
        <a:srgbClr val="F15318"/>
      </a:accent2>
      <a:accent3>
        <a:srgbClr val="FFCC29"/>
      </a:accent3>
      <a:accent4>
        <a:srgbClr val="00A859"/>
      </a:accent4>
      <a:accent5>
        <a:srgbClr val="274277"/>
      </a:accent5>
      <a:accent6>
        <a:srgbClr val="A53692"/>
      </a:accent6>
      <a:hlink>
        <a:srgbClr val="0563C1"/>
      </a:hlink>
      <a:folHlink>
        <a:srgbClr val="954F72"/>
      </a:folHlink>
    </a:clrScheme>
    <a:fontScheme name="00. Template - Default">
      <a:majorFont>
        <a:latin typeface="Gilroy ExtraBol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2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ED3237"/>
      </a:accent1>
      <a:accent2>
        <a:srgbClr val="F15318"/>
      </a:accent2>
      <a:accent3>
        <a:srgbClr val="FFCC29"/>
      </a:accent3>
      <a:accent4>
        <a:srgbClr val="00A859"/>
      </a:accent4>
      <a:accent5>
        <a:srgbClr val="274277"/>
      </a:accent5>
      <a:accent6>
        <a:srgbClr val="A53692"/>
      </a:accent6>
      <a:hlink>
        <a:srgbClr val="0563C1"/>
      </a:hlink>
      <a:folHlink>
        <a:srgbClr val="954F72"/>
      </a:folHlink>
    </a:clrScheme>
    <a:fontScheme name="00. Template - Default">
      <a:majorFont>
        <a:latin typeface="Gilroy ExtraBol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2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ED3237"/>
      </a:accent1>
      <a:accent2>
        <a:srgbClr val="F15318"/>
      </a:accent2>
      <a:accent3>
        <a:srgbClr val="FFCC29"/>
      </a:accent3>
      <a:accent4>
        <a:srgbClr val="00A859"/>
      </a:accent4>
      <a:accent5>
        <a:srgbClr val="274277"/>
      </a:accent5>
      <a:accent6>
        <a:srgbClr val="A53692"/>
      </a:accent6>
      <a:hlink>
        <a:srgbClr val="0563C1"/>
      </a:hlink>
      <a:folHlink>
        <a:srgbClr val="954F72"/>
      </a:folHlink>
    </a:clrScheme>
    <a:fontScheme name="00. Template - Default">
      <a:majorFont>
        <a:latin typeface="Gilroy ExtraBold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2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1970</Words>
  <Application>Microsoft Office PowerPoint</Application>
  <PresentationFormat>Widescreen</PresentationFormat>
  <Paragraphs>380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BogleWeb</vt:lpstr>
      <vt:lpstr>Calibri</vt:lpstr>
      <vt:lpstr>Calibri Light</vt:lpstr>
      <vt:lpstr>Gilroy ExtraBold</vt:lpstr>
      <vt:lpstr>Segoe UI</vt:lpstr>
      <vt:lpstr>Wingdings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 MATHUR</dc:creator>
  <cp:lastModifiedBy>Joshi, Mrinmayee Mahesh</cp:lastModifiedBy>
  <cp:revision>4</cp:revision>
  <dcterms:created xsi:type="dcterms:W3CDTF">2020-12-11T08:27:14Z</dcterms:created>
  <dcterms:modified xsi:type="dcterms:W3CDTF">2021-10-03T21:49:44Z</dcterms:modified>
</cp:coreProperties>
</file>